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9" r:id="rId14"/>
    <p:sldId id="290" r:id="rId15"/>
    <p:sldId id="270" r:id="rId16"/>
    <p:sldId id="271" r:id="rId17"/>
    <p:sldId id="272" r:id="rId18"/>
    <p:sldId id="273" r:id="rId19"/>
    <p:sldId id="291" r:id="rId20"/>
    <p:sldId id="292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762000" y="571500"/>
            <a:ext cx="3810000" cy="28575"/>
          </a:xfrm>
          <a:prstGeom prst="rect">
            <a:avLst/>
          </a:prstGeom>
          <a:gradFill>
            <a:gsLst>
              <a:gs pos="0">
                <a:srgbClr val="003366"/>
              </a:gs>
              <a:gs pos="100000">
                <a:srgbClr val="C41E3A"/>
              </a:gs>
            </a:gsLst>
            <a:lin ang="0" scaled="1"/>
          </a:gra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52450" y="1457325"/>
            <a:ext cx="2353208" cy="2539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0" b="1" dirty="0">
                <a:solidFill>
                  <a:srgbClr val="003366">
                    <a:alpha val="6000"/>
                  </a:srgbClr>
                </a:solidFill>
                <a:latin typeface="Arial"/>
                <a:ea typeface="Microsoft YaHei"/>
                <a:cs typeface="Arial"/>
              </a:rPr>
              <a:t>1</a:t>
            </a:r>
            <a:r>
              <a:rPr lang="en-US" altLang="zh-CN" sz="16500" b="1" dirty="0">
                <a:solidFill>
                  <a:srgbClr val="003366">
                    <a:alpha val="6000"/>
                  </a:srgbClr>
                </a:solidFill>
                <a:latin typeface="Arial"/>
                <a:ea typeface="Microsoft YaHei"/>
                <a:cs typeface="Arial"/>
              </a:rPr>
              <a:t>4</a:t>
            </a:r>
            <a:endParaRPr lang="zh-CN" sz="16500" b="1" dirty="0">
              <a:solidFill>
                <a:srgbClr val="003366">
                  <a:alpha val="6000"/>
                </a:srgbClr>
              </a:solidFill>
              <a:latin typeface="Arial"/>
              <a:ea typeface="Microsoft YaHei"/>
              <a:cs typeface="Ari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1040" y="2339340"/>
            <a:ext cx="2428550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PPT</a:t>
            </a:r>
            <a:r>
              <a:rPr lang="zh-CN" altLang="en-US" sz="48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美学</a:t>
            </a:r>
            <a:endParaRPr lang="zh-CN" sz="4800" b="1" dirty="0">
              <a:solidFill>
                <a:srgbClr val="003366"/>
              </a:solidFill>
              <a:latin typeface="Arial"/>
              <a:ea typeface="Microsoft YaHei"/>
              <a:cs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1040" y="3101340"/>
            <a:ext cx="3066288" cy="975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设计哲学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9140" y="3996690"/>
            <a:ext cx="2697854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1</a:t>
            </a:r>
            <a:r>
              <a:rPr lang="en-US" altLang="zh-CN" sz="180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4</a:t>
            </a:r>
            <a:r>
              <a:rPr lang="zh-CN" sz="180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 </a:t>
            </a:r>
            <a:r>
              <a:rPr lang="zh-CN" sz="18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种设计哲学 × 以身说法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760" y="5775960"/>
            <a:ext cx="554639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mu-</a:t>
            </a:r>
            <a:r>
              <a:rPr lang="en-US" altLang="zh-CN" sz="1200" dirty="0" err="1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i</a:t>
            </a:r>
            <a:r>
              <a:rPr lang="zh-CN" sz="12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ppt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8665" y="6077902"/>
            <a:ext cx="36404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2026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609522" y="1333500"/>
            <a:ext cx="1925003" cy="935831"/>
            <a:chOff x="7609522" y="1333500"/>
            <a:chExt cx="1925003" cy="935831"/>
          </a:xfrm>
        </p:grpSpPr>
        <p:sp>
          <p:nvSpPr>
            <p:cNvPr id="10" name="Line 10"/>
            <p:cNvSpPr/>
            <p:nvPr/>
          </p:nvSpPr>
          <p:spPr>
            <a:xfrm>
              <a:off x="7620000" y="13335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rgbClr val="003366">
                  <a:alpha val="30000"/>
                </a:srgbClr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620000" y="16192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rgbClr val="003366">
                  <a:alpha val="20000"/>
                </a:srgbClr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7620000" y="19050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rgbClr val="003366">
                  <a:alpha val="10000"/>
                </a:srgbClr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7620000" y="13335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9525">
              <a:solidFill>
                <a:srgbClr val="003366">
                  <a:alpha val="20000"/>
                </a:srgbClr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8572500" y="13335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9525">
              <a:solidFill>
                <a:srgbClr val="003366">
                  <a:alpha val="20000"/>
                </a:srgbClr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9525000" y="13335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9525">
              <a:solidFill>
                <a:srgbClr val="003366">
                  <a:alpha val="20000"/>
                </a:srgbClr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09522" y="2101691"/>
              <a:ext cx="50292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003366">
                      <a:alpha val="50000"/>
                    </a:srgbClr>
                  </a:solidFill>
                  <a:latin typeface="Arial"/>
                  <a:ea typeface="Microsoft YaHei"/>
                  <a:cs typeface="Arial"/>
                </a:rPr>
                <a:t>信息架构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09522" y="2552700"/>
            <a:ext cx="1753553" cy="764381"/>
            <a:chOff x="7609522" y="2552700"/>
            <a:chExt cx="1753553" cy="764381"/>
          </a:xfrm>
        </p:grpSpPr>
        <p:sp>
          <p:nvSpPr>
            <p:cNvPr id="18" name="Ellipse 18"/>
            <p:cNvSpPr/>
            <p:nvPr/>
          </p:nvSpPr>
          <p:spPr>
            <a:xfrm>
              <a:off x="7781925" y="2733675"/>
              <a:ext cx="57150" cy="57150"/>
            </a:xfrm>
            <a:prstGeom prst="ellipse">
              <a:avLst/>
            </a:prstGeom>
            <a:solidFill>
              <a:srgbClr val="00D4FF">
                <a:alpha val="60000"/>
              </a:srgbClr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172450" y="2552700"/>
              <a:ext cx="38100" cy="38100"/>
            </a:xfrm>
            <a:prstGeom prst="ellipse">
              <a:avLst/>
            </a:prstGeom>
            <a:solidFill>
              <a:srgbClr val="00FF88">
                <a:alpha val="40000"/>
              </a:srgbClr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534400" y="2819400"/>
              <a:ext cx="76200" cy="76200"/>
            </a:xfrm>
            <a:prstGeom prst="ellipse">
              <a:avLst/>
            </a:prstGeom>
            <a:solidFill>
              <a:srgbClr val="00D4FF">
                <a:alpha val="50000"/>
              </a:srgbClr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8934450" y="2647950"/>
              <a:ext cx="38100" cy="38100"/>
            </a:xfrm>
            <a:prstGeom prst="ellipse">
              <a:avLst/>
            </a:prstGeom>
            <a:solidFill>
              <a:srgbClr val="00FF88">
                <a:alpha val="30000"/>
              </a:srgbClr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305925" y="2924175"/>
              <a:ext cx="57150" cy="57150"/>
            </a:xfrm>
            <a:prstGeom prst="ellipse">
              <a:avLst/>
            </a:prstGeom>
            <a:solidFill>
              <a:srgbClr val="00D4FF">
                <a:alpha val="40000"/>
              </a:srgbClr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7810500" y="2762250"/>
              <a:ext cx="762000" cy="95250"/>
            </a:xfrm>
            <a:custGeom>
              <a:avLst/>
              <a:gdLst/>
              <a:ahLst/>
              <a:cxnLst/>
              <a:rect l="l" t="t" r="r" b="b"/>
              <a:pathLst>
                <a:path w="762000" h="95250">
                  <a:moveTo>
                    <a:pt x="0" y="0"/>
                  </a:moveTo>
                  <a:lnTo>
                    <a:pt x="762000" y="95250"/>
                  </a:lnTo>
                </a:path>
              </a:pathLst>
            </a:custGeom>
            <a:noFill/>
            <a:ln w="4762">
              <a:solidFill>
                <a:srgbClr val="00D4FF">
                  <a:alpha val="20000"/>
                </a:srgbClr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8572500" y="2857500"/>
              <a:ext cx="762000" cy="95250"/>
            </a:xfrm>
            <a:custGeom>
              <a:avLst/>
              <a:gdLst/>
              <a:ahLst/>
              <a:cxnLst/>
              <a:rect l="l" t="t" r="r" b="b"/>
              <a:pathLst>
                <a:path w="762000" h="95250">
                  <a:moveTo>
                    <a:pt x="0" y="0"/>
                  </a:moveTo>
                  <a:lnTo>
                    <a:pt x="762000" y="95250"/>
                  </a:lnTo>
                </a:path>
              </a:pathLst>
            </a:custGeom>
            <a:noFill/>
            <a:ln w="4762">
              <a:solidFill>
                <a:srgbClr val="00D4FF">
                  <a:alpha val="20000"/>
                </a:srgbClr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09522" y="3149441"/>
              <a:ext cx="50292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003366">
                      <a:alpha val="50000"/>
                    </a:srgbClr>
                  </a:solidFill>
                  <a:latin typeface="Arial"/>
                  <a:ea typeface="Microsoft YaHei"/>
                  <a:cs typeface="Arial"/>
                </a:rPr>
                <a:t>动感诗学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609522" y="3619500"/>
            <a:ext cx="1915478" cy="745331"/>
            <a:chOff x="7609522" y="3619500"/>
            <a:chExt cx="1915478" cy="745331"/>
          </a:xfrm>
        </p:grpSpPr>
        <p:sp>
          <p:nvSpPr>
            <p:cNvPr id="27" name="Rectangle 27"/>
            <p:cNvSpPr/>
            <p:nvPr/>
          </p:nvSpPr>
          <p:spPr>
            <a:xfrm>
              <a:off x="7620000" y="3619500"/>
              <a:ext cx="1905000" cy="381000"/>
            </a:xfrm>
            <a:prstGeom prst="rect">
              <a:avLst/>
            </a:prstGeom>
            <a:noFill/>
            <a:ln w="4762">
              <a:solidFill>
                <a:srgbClr val="1A1A1A">
                  <a:alpha val="15000"/>
                </a:srgbClr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09522" y="4197191"/>
              <a:ext cx="50292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003366">
                      <a:alpha val="50000"/>
                    </a:srgbClr>
                  </a:solidFill>
                  <a:latin typeface="Arial"/>
                  <a:ea typeface="Microsoft YaHei"/>
                  <a:cs typeface="Arial"/>
                </a:rPr>
                <a:t>极简主义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609522" y="4476750"/>
            <a:ext cx="1629728" cy="888206"/>
            <a:chOff x="7609522" y="4476750"/>
            <a:chExt cx="1629728" cy="888206"/>
          </a:xfrm>
        </p:grpSpPr>
        <p:sp>
          <p:nvSpPr>
            <p:cNvPr id="30" name="Polygon 30"/>
            <p:cNvSpPr/>
            <p:nvPr/>
          </p:nvSpPr>
          <p:spPr>
            <a:xfrm>
              <a:off x="7620000" y="4476750"/>
              <a:ext cx="952500" cy="571500"/>
            </a:xfrm>
            <a:custGeom>
              <a:avLst/>
              <a:gdLst/>
              <a:ahLst/>
              <a:cxnLst/>
              <a:rect l="l" t="t" r="r" b="b"/>
              <a:pathLst>
                <a:path w="952500" h="571500">
                  <a:moveTo>
                    <a:pt x="0" y="285750"/>
                  </a:moveTo>
                  <a:lnTo>
                    <a:pt x="476250" y="0"/>
                  </a:lnTo>
                  <a:lnTo>
                    <a:pt x="952500" y="285750"/>
                  </a:lnTo>
                  <a:lnTo>
                    <a:pt x="476250" y="571500"/>
                  </a:lnTo>
                  <a:close/>
                </a:path>
              </a:pathLst>
            </a:custGeom>
            <a:noFill/>
            <a:ln w="9525">
              <a:solidFill>
                <a:srgbClr val="B87333">
                  <a:alpha val="30000"/>
                </a:srgbClr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8858250" y="4572000"/>
              <a:ext cx="381000" cy="381000"/>
            </a:xfrm>
            <a:prstGeom prst="ellipse">
              <a:avLst/>
            </a:prstGeom>
            <a:noFill/>
            <a:ln w="4762">
              <a:solidFill>
                <a:srgbClr val="2C3E50">
                  <a:alpha val="20000"/>
                </a:srgbClr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09522" y="5197316"/>
              <a:ext cx="50292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003366">
                      <a:alpha val="50000"/>
                    </a:srgbClr>
                  </a:solidFill>
                  <a:latin typeface="Arial"/>
                  <a:ea typeface="Microsoft YaHei"/>
                  <a:cs typeface="Arial"/>
                </a:rPr>
                <a:t>实验先锋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609522" y="5600700"/>
            <a:ext cx="1172528" cy="383381"/>
            <a:chOff x="7609522" y="5600700"/>
            <a:chExt cx="1172528" cy="383381"/>
          </a:xfrm>
        </p:grpSpPr>
        <p:sp>
          <p:nvSpPr>
            <p:cNvPr id="34" name="Line 34"/>
            <p:cNvSpPr/>
            <p:nvPr/>
          </p:nvSpPr>
          <p:spPr>
            <a:xfrm>
              <a:off x="7620000" y="561975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4762">
              <a:solidFill>
                <a:srgbClr val="3D4F7C">
                  <a:alpha val="30000"/>
                </a:srgbClr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8743950" y="5600700"/>
              <a:ext cx="38100" cy="38100"/>
            </a:xfrm>
            <a:prstGeom prst="ellipse">
              <a:avLst/>
            </a:prstGeom>
            <a:solidFill>
              <a:srgbClr val="C4785B">
                <a:alpha val="40000"/>
              </a:srgbClr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609522" y="5816441"/>
              <a:ext cx="50292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003366">
                      <a:alpha val="50000"/>
                    </a:srgbClr>
                  </a:solidFill>
                  <a:latin typeface="Arial"/>
                  <a:ea typeface="Microsoft YaHei"/>
                  <a:cs typeface="Arial"/>
                </a:rPr>
                <a:t>东方哲学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86022" y="5524500"/>
            <a:ext cx="581978" cy="554831"/>
            <a:chOff x="10086022" y="5524500"/>
            <a:chExt cx="581978" cy="554831"/>
          </a:xfrm>
        </p:grpSpPr>
        <p:sp>
          <p:nvSpPr>
            <p:cNvPr id="38" name="Freeform 38"/>
            <p:cNvSpPr/>
            <p:nvPr/>
          </p:nvSpPr>
          <p:spPr>
            <a:xfrm>
              <a:off x="10096500" y="5524500"/>
              <a:ext cx="571500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>
                  <a:moveTo>
                    <a:pt x="76200" y="0"/>
                  </a:moveTo>
                  <a:lnTo>
                    <a:pt x="495300" y="0"/>
                  </a:lnTo>
                  <a:cubicBezTo>
                    <a:pt x="537384" y="0"/>
                    <a:pt x="571500" y="34116"/>
                    <a:pt x="571500" y="76200"/>
                  </a:cubicBezTo>
                  <a:lnTo>
                    <a:pt x="571500" y="209550"/>
                  </a:lnTo>
                  <a:cubicBezTo>
                    <a:pt x="571500" y="251634"/>
                    <a:pt x="537384" y="285750"/>
                    <a:pt x="495300" y="285750"/>
                  </a:cubicBezTo>
                  <a:lnTo>
                    <a:pt x="76200" y="285750"/>
                  </a:lnTo>
                  <a:cubicBezTo>
                    <a:pt x="34116" y="285750"/>
                    <a:pt x="0" y="251634"/>
                    <a:pt x="0" y="20955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FFD100">
                <a:alpha val="70000"/>
              </a:srgbClr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086022" y="5911691"/>
              <a:ext cx="50292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003366">
                      <a:alpha val="50000"/>
                    </a:srgbClr>
                  </a:solidFill>
                  <a:latin typeface="Arial"/>
                  <a:ea typeface="Microsoft YaHei"/>
                  <a:cs typeface="Arial"/>
                </a:rPr>
                <a:t>品牌原生</a:t>
              </a:r>
            </a:p>
          </p:txBody>
        </p:sp>
      </p:grpSp>
      <p:sp>
        <p:nvSpPr>
          <p:cNvPr id="41" name="Rectangle 41"/>
          <p:cNvSpPr/>
          <p:nvPr/>
        </p:nvSpPr>
        <p:spPr>
          <a:xfrm>
            <a:off x="762000" y="6477000"/>
            <a:ext cx="10668000" cy="19050"/>
          </a:xfrm>
          <a:prstGeom prst="rect">
            <a:avLst/>
          </a:prstGeom>
          <a:gradFill>
            <a:gsLst>
              <a:gs pos="0">
                <a:srgbClr val="003366">
                  <a:alpha val="30000"/>
                </a:srgbClr>
              </a:gs>
              <a:gs pos="100000">
                <a:srgbClr val="C41E3A">
                  <a:alpha val="30000"/>
                </a:srgbClr>
              </a:gs>
            </a:gsLst>
            <a:lin ang="0" scaled="1"/>
          </a:gradFill>
          <a:ln>
            <a:noFill/>
          </a:ln>
        </p:spPr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48665" y="743902"/>
            <a:ext cx="7673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CONTENTS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1995" y="993458"/>
            <a:ext cx="4983073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六大流派 · 十五种哲学</a:t>
            </a:r>
          </a:p>
        </p:txBody>
      </p:sp>
      <p:sp>
        <p:nvSpPr>
          <p:cNvPr id="5" name="Rectangle 5"/>
          <p:cNvSpPr/>
          <p:nvPr/>
        </p:nvSpPr>
        <p:spPr>
          <a:xfrm>
            <a:off x="762000" y="1524000"/>
            <a:ext cx="2857500" cy="19050"/>
          </a:xfrm>
          <a:prstGeom prst="rect">
            <a:avLst/>
          </a:prstGeom>
          <a:solidFill>
            <a:srgbClr val="003366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749618" y="2085499"/>
            <a:ext cx="47332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流派一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1045" y="226028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信息架构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9618" y="254269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理性 · 数据 · 克制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7712" y="2793206"/>
            <a:ext cx="177022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01 Pentagram 信息架构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7712" y="3002756"/>
            <a:ext cx="154019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02 Fathom 数据叙事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7712" y="3212306"/>
            <a:ext cx="239458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03 Müller-Brockmann 瑞士网格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7712" y="3421856"/>
            <a:ext cx="141696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04 Tufte 数据真实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9618" y="3990499"/>
            <a:ext cx="47332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流派二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1045" y="416528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动感诗学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9618" y="4447699"/>
            <a:ext cx="14914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动感 · 沉浸 · 技术美学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7712" y="4698206"/>
            <a:ext cx="172914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05 Field.io 生成式动态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7712" y="4907756"/>
            <a:ext cx="202489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06 Sagmeister 表现性字体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59618" y="2085499"/>
            <a:ext cx="47332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流派三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51045" y="226028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极简主义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59618" y="254269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秩序 · 留白 · 精致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57712" y="2793206"/>
            <a:ext cx="133481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07 Build 极端极简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57712" y="3002756"/>
            <a:ext cx="16305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08 Notion 功能性极简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57712" y="3212306"/>
            <a:ext cx="154019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09 Apple 电影感极简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59618" y="3990499"/>
            <a:ext cx="47332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流派四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51045" y="416528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实验先锋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59618" y="444769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先锋 · 生成 · 冲击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57712" y="4698206"/>
            <a:ext cx="195917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10 Instrumental 几何精准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57712" y="4907756"/>
            <a:ext cx="173736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11 Olschinsky 数字拼贴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369618" y="2085499"/>
            <a:ext cx="47332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流派五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361045" y="226028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东方哲学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369618" y="254269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温润 · 诗意 · 思辨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367712" y="2793206"/>
            <a:ext cx="182772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12 Takram 东方设计思维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367712" y="3002756"/>
            <a:ext cx="195095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13 Kenya Hara 虚空即充盈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367712" y="3212306"/>
            <a:ext cx="184415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14 Fukasawa 无意识设计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864400" y="6475095"/>
            <a:ext cx="46320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02 / 33</a:t>
            </a:r>
          </a:p>
        </p:txBody>
      </p:sp>
      <p:sp>
        <p:nvSpPr>
          <p:cNvPr id="40" name="Rectangle 40"/>
          <p:cNvSpPr/>
          <p:nvPr/>
        </p:nvSpPr>
        <p:spPr>
          <a:xfrm>
            <a:off x="762000" y="6381750"/>
            <a:ext cx="10668000" cy="9525"/>
          </a:xfrm>
          <a:prstGeom prst="rect">
            <a:avLst/>
          </a:prstGeom>
          <a:solidFill>
            <a:srgbClr val="003366">
              <a:alpha val="10000"/>
            </a:srgbClr>
          </a:solidFill>
          <a:ln>
            <a:noFill/>
          </a:ln>
        </p:spPr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19100" y="1085850"/>
            <a:ext cx="4205240" cy="548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0" b="1" dirty="0">
                <a:solidFill>
                  <a:srgbClr val="003366">
                    <a:alpha val="7000"/>
                  </a:srgbClr>
                </a:solidFill>
                <a:latin typeface="Arial"/>
                <a:ea typeface="Microsoft YaHei"/>
                <a:cs typeface="Arial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3420" y="2655570"/>
            <a:ext cx="4401893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4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Pentagram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7710" y="3613785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dirty="0">
                <a:solidFill>
                  <a:srgbClr val="003366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信息架构</a:t>
            </a:r>
          </a:p>
        </p:txBody>
      </p:sp>
      <p:sp>
        <p:nvSpPr>
          <p:cNvPr id="6" name="Freeform 6"/>
          <p:cNvSpPr/>
          <p:nvPr/>
        </p:nvSpPr>
        <p:spPr>
          <a:xfrm>
            <a:off x="762000" y="4191000"/>
            <a:ext cx="1524000" cy="266700"/>
          </a:xfrm>
          <a:custGeom>
            <a:avLst/>
            <a:gdLst/>
            <a:ahLst/>
            <a:cxnLst/>
            <a:rect l="l" t="t" r="r" b="b"/>
            <a:pathLst>
              <a:path w="1524000" h="266700">
                <a:moveTo>
                  <a:pt x="38100" y="0"/>
                </a:moveTo>
                <a:lnTo>
                  <a:pt x="1485900" y="0"/>
                </a:lnTo>
                <a:cubicBezTo>
                  <a:pt x="1506942" y="0"/>
                  <a:pt x="1524000" y="17058"/>
                  <a:pt x="1524000" y="38100"/>
                </a:cubicBezTo>
                <a:lnTo>
                  <a:pt x="1524000" y="228600"/>
                </a:lnTo>
                <a:cubicBezTo>
                  <a:pt x="1524000" y="249642"/>
                  <a:pt x="1506942" y="266700"/>
                  <a:pt x="14859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3366">
              <a:alpha val="8000"/>
            </a:srgbClr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084421" y="4276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760" y="4823460"/>
            <a:ext cx="227380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INFORMATION ARCHITECTURE</a:t>
            </a:r>
          </a:p>
        </p:txBody>
      </p:sp>
      <p:sp>
        <p:nvSpPr>
          <p:cNvPr id="9" name="Line 9"/>
          <p:cNvSpPr/>
          <p:nvPr/>
        </p:nvSpPr>
        <p:spPr>
          <a:xfrm>
            <a:off x="8572500" y="3810000"/>
            <a:ext cx="2857500" cy="9525"/>
          </a:xfrm>
          <a:custGeom>
            <a:avLst/>
            <a:gdLst/>
            <a:ahLst/>
            <a:cxnLst/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4762">
            <a:solidFill>
              <a:srgbClr val="003366">
                <a:alpha val="15000"/>
              </a:srgbClr>
            </a:solidFill>
          </a:ln>
        </p:spPr>
      </p:sp>
      <p:sp>
        <p:nvSpPr>
          <p:cNvPr id="10" name="Line 10"/>
          <p:cNvSpPr/>
          <p:nvPr/>
        </p:nvSpPr>
        <p:spPr>
          <a:xfrm>
            <a:off x="8572500" y="4191000"/>
            <a:ext cx="2857500" cy="9525"/>
          </a:xfrm>
          <a:custGeom>
            <a:avLst/>
            <a:gdLst/>
            <a:ahLst/>
            <a:cxnLst/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4762">
            <a:solidFill>
              <a:srgbClr val="003366">
                <a:alpha val="12000"/>
              </a:srgbClr>
            </a:solidFill>
          </a:ln>
        </p:spPr>
      </p:sp>
      <p:sp>
        <p:nvSpPr>
          <p:cNvPr id="11" name="Line 11"/>
          <p:cNvSpPr/>
          <p:nvPr/>
        </p:nvSpPr>
        <p:spPr>
          <a:xfrm>
            <a:off x="8572500" y="4572000"/>
            <a:ext cx="2857500" cy="9525"/>
          </a:xfrm>
          <a:custGeom>
            <a:avLst/>
            <a:gdLst/>
            <a:ahLst/>
            <a:cxnLst/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4762">
            <a:solidFill>
              <a:srgbClr val="003366">
                <a:alpha val="9000"/>
              </a:srgbClr>
            </a:solidFill>
          </a:ln>
        </p:spPr>
      </p:sp>
      <p:sp>
        <p:nvSpPr>
          <p:cNvPr id="12" name="Line 12"/>
          <p:cNvSpPr/>
          <p:nvPr/>
        </p:nvSpPr>
        <p:spPr>
          <a:xfrm>
            <a:off x="8572500" y="4953000"/>
            <a:ext cx="2857500" cy="9525"/>
          </a:xfrm>
          <a:custGeom>
            <a:avLst/>
            <a:gdLst/>
            <a:ahLst/>
            <a:cxnLst/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4762">
            <a:solidFill>
              <a:srgbClr val="003366">
                <a:alpha val="6000"/>
              </a:srgbClr>
            </a:solidFill>
          </a:ln>
        </p:spPr>
      </p:sp>
      <p:sp>
        <p:nvSpPr>
          <p:cNvPr id="13" name="Line 13"/>
          <p:cNvSpPr/>
          <p:nvPr/>
        </p:nvSpPr>
        <p:spPr>
          <a:xfrm>
            <a:off x="8572500" y="3810000"/>
            <a:ext cx="9525" cy="1143000"/>
          </a:xfrm>
          <a:custGeom>
            <a:avLst/>
            <a:gdLst/>
            <a:ahLst/>
            <a:cxnLst/>
            <a:rect l="l" t="t" r="r" b="b"/>
            <a:pathLst>
              <a:path w="9525" h="1143000">
                <a:moveTo>
                  <a:pt x="0" y="0"/>
                </a:moveTo>
                <a:lnTo>
                  <a:pt x="0" y="1143000"/>
                </a:lnTo>
              </a:path>
            </a:pathLst>
          </a:custGeom>
          <a:noFill/>
          <a:ln w="4762">
            <a:solidFill>
              <a:srgbClr val="003366">
                <a:alpha val="10000"/>
              </a:srgbClr>
            </a:solidFill>
          </a:ln>
        </p:spPr>
      </p:sp>
      <p:sp>
        <p:nvSpPr>
          <p:cNvPr id="14" name="Line 14"/>
          <p:cNvSpPr/>
          <p:nvPr/>
        </p:nvSpPr>
        <p:spPr>
          <a:xfrm>
            <a:off x="9525000" y="3810000"/>
            <a:ext cx="9525" cy="1143000"/>
          </a:xfrm>
          <a:custGeom>
            <a:avLst/>
            <a:gdLst/>
            <a:ahLst/>
            <a:cxnLst/>
            <a:rect l="l" t="t" r="r" b="b"/>
            <a:pathLst>
              <a:path w="9525" h="1143000">
                <a:moveTo>
                  <a:pt x="0" y="0"/>
                </a:moveTo>
                <a:lnTo>
                  <a:pt x="0" y="1143000"/>
                </a:lnTo>
              </a:path>
            </a:pathLst>
          </a:custGeom>
          <a:noFill/>
          <a:ln w="4762">
            <a:solidFill>
              <a:srgbClr val="003366">
                <a:alpha val="10000"/>
              </a:srgbClr>
            </a:solidFill>
          </a:ln>
        </p:spPr>
      </p:sp>
      <p:sp>
        <p:nvSpPr>
          <p:cNvPr id="15" name="Line 15"/>
          <p:cNvSpPr/>
          <p:nvPr/>
        </p:nvSpPr>
        <p:spPr>
          <a:xfrm>
            <a:off x="10477500" y="3810000"/>
            <a:ext cx="9525" cy="1143000"/>
          </a:xfrm>
          <a:custGeom>
            <a:avLst/>
            <a:gdLst/>
            <a:ahLst/>
            <a:cxnLst/>
            <a:rect l="l" t="t" r="r" b="b"/>
            <a:pathLst>
              <a:path w="9525" h="1143000">
                <a:moveTo>
                  <a:pt x="0" y="0"/>
                </a:moveTo>
                <a:lnTo>
                  <a:pt x="0" y="1143000"/>
                </a:lnTo>
              </a:path>
            </a:pathLst>
          </a:custGeom>
          <a:noFill/>
          <a:ln w="4762">
            <a:solidFill>
              <a:srgbClr val="003366">
                <a:alpha val="10000"/>
              </a:srgbClr>
            </a:solidFill>
          </a:ln>
        </p:spPr>
      </p:sp>
      <p:sp>
        <p:nvSpPr>
          <p:cNvPr id="16" name="Line 16"/>
          <p:cNvSpPr/>
          <p:nvPr/>
        </p:nvSpPr>
        <p:spPr>
          <a:xfrm>
            <a:off x="11430000" y="3810000"/>
            <a:ext cx="9525" cy="1143000"/>
          </a:xfrm>
          <a:custGeom>
            <a:avLst/>
            <a:gdLst/>
            <a:ahLst/>
            <a:cxnLst/>
            <a:rect l="l" t="t" r="r" b="b"/>
            <a:pathLst>
              <a:path w="9525" h="1143000">
                <a:moveTo>
                  <a:pt x="0" y="0"/>
                </a:moveTo>
                <a:lnTo>
                  <a:pt x="0" y="1143000"/>
                </a:lnTo>
              </a:path>
            </a:pathLst>
          </a:custGeom>
          <a:noFill/>
          <a:ln w="4762">
            <a:solidFill>
              <a:srgbClr val="003366">
                <a:alpha val="10000"/>
              </a:srgbClr>
            </a:solidFill>
          </a:ln>
        </p:spPr>
      </p:sp>
      <p:sp>
        <p:nvSpPr>
          <p:cNvPr id="17" name="Rectangle 17"/>
          <p:cNvSpPr/>
          <p:nvPr/>
        </p:nvSpPr>
        <p:spPr>
          <a:xfrm>
            <a:off x="762000" y="571500"/>
            <a:ext cx="1143000" cy="28575"/>
          </a:xfrm>
          <a:prstGeom prst="rect">
            <a:avLst/>
          </a:prstGeom>
          <a:solidFill>
            <a:srgbClr val="C41E3A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03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50570" y="379095"/>
            <a:ext cx="1401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C41E3A"/>
                </a:solidFill>
                <a:latin typeface="Arial"/>
                <a:ea typeface="Microsoft YaHei"/>
                <a:cs typeface="Arial"/>
              </a:rPr>
              <a:t>01</a:t>
            </a:r>
          </a:p>
        </p:txBody>
      </p:sp>
      <p:sp>
        <p:nvSpPr>
          <p:cNvPr id="4" name="Rectangle 4"/>
          <p:cNvSpPr/>
          <p:nvPr/>
        </p:nvSpPr>
        <p:spPr>
          <a:xfrm>
            <a:off x="990600" y="381000"/>
            <a:ext cx="9525" cy="133350"/>
          </a:xfrm>
          <a:prstGeom prst="rect">
            <a:avLst/>
          </a:prstGeom>
          <a:solidFill>
            <a:srgbClr val="CCCCCC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07442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995" y="707708"/>
            <a:ext cx="5055532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Pentagram · 信息架构</a:t>
            </a:r>
          </a:p>
        </p:txBody>
      </p:sp>
      <p:sp>
        <p:nvSpPr>
          <p:cNvPr id="7" name="Rectangle 7"/>
          <p:cNvSpPr/>
          <p:nvPr/>
        </p:nvSpPr>
        <p:spPr>
          <a:xfrm>
            <a:off x="762000" y="1238250"/>
            <a:ext cx="1905000" cy="19050"/>
          </a:xfrm>
          <a:prstGeom prst="rect">
            <a:avLst/>
          </a:prstGeom>
          <a:solidFill>
            <a:srgbClr val="003366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742950" y="1504950"/>
            <a:ext cx="400335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003366">
                    <a:alpha val="80000"/>
                  </a:srgbClr>
                </a:solidFill>
                <a:latin typeface="Arial"/>
                <a:ea typeface="Microsoft YaHei"/>
                <a:cs typeface="Arial"/>
              </a:rPr>
              <a:t>"极致的字体层次结构配合瑞士网格纪律"</a:t>
            </a:r>
          </a:p>
        </p:txBody>
      </p:sp>
      <p:sp>
        <p:nvSpPr>
          <p:cNvPr id="9" name="Freeform 9"/>
          <p:cNvSpPr/>
          <p:nvPr/>
        </p:nvSpPr>
        <p:spPr>
          <a:xfrm>
            <a:off x="762000" y="2000250"/>
            <a:ext cx="1047750" cy="304800"/>
          </a:xfrm>
          <a:custGeom>
            <a:avLst/>
            <a:gdLst/>
            <a:ahLst/>
            <a:cxnLst/>
            <a:rect l="l" t="t" r="r" b="b"/>
            <a:pathLst>
              <a:path w="1047750" h="30480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66700"/>
                </a:lnTo>
                <a:cubicBezTo>
                  <a:pt x="1047750" y="287742"/>
                  <a:pt x="1030692" y="304800"/>
                  <a:pt x="100965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3366">
              <a:alpha val="6000"/>
            </a:srgbClr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65835" y="208692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字体层次</a:t>
            </a:r>
          </a:p>
        </p:txBody>
      </p:sp>
      <p:sp>
        <p:nvSpPr>
          <p:cNvPr id="11" name="Freeform 11"/>
          <p:cNvSpPr/>
          <p:nvPr/>
        </p:nvSpPr>
        <p:spPr>
          <a:xfrm>
            <a:off x="1943100" y="2000250"/>
            <a:ext cx="1047750" cy="304800"/>
          </a:xfrm>
          <a:custGeom>
            <a:avLst/>
            <a:gdLst/>
            <a:ahLst/>
            <a:cxnLst/>
            <a:rect l="l" t="t" r="r" b="b"/>
            <a:pathLst>
              <a:path w="1047750" h="30480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66700"/>
                </a:lnTo>
                <a:cubicBezTo>
                  <a:pt x="1047750" y="287742"/>
                  <a:pt x="1030692" y="304800"/>
                  <a:pt x="100965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3366">
              <a:alpha val="6000"/>
            </a:srgbClr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2146935" y="208692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瑞士网格</a:t>
            </a:r>
          </a:p>
        </p:txBody>
      </p:sp>
      <p:sp>
        <p:nvSpPr>
          <p:cNvPr id="13" name="Freeform 13"/>
          <p:cNvSpPr/>
          <p:nvPr/>
        </p:nvSpPr>
        <p:spPr>
          <a:xfrm>
            <a:off x="3124200" y="2000250"/>
            <a:ext cx="1047750" cy="304800"/>
          </a:xfrm>
          <a:custGeom>
            <a:avLst/>
            <a:gdLst/>
            <a:ahLst/>
            <a:cxnLst/>
            <a:rect l="l" t="t" r="r" b="b"/>
            <a:pathLst>
              <a:path w="1047750" h="30480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66700"/>
                </a:lnTo>
                <a:cubicBezTo>
                  <a:pt x="1047750" y="287742"/>
                  <a:pt x="1030692" y="304800"/>
                  <a:pt x="100965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3366">
              <a:alpha val="6000"/>
            </a:srgbClr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3331869" y="2086928"/>
            <a:ext cx="6324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60% 留白</a:t>
            </a:r>
          </a:p>
        </p:txBody>
      </p:sp>
      <p:sp>
        <p:nvSpPr>
          <p:cNvPr id="15" name="Freeform 15"/>
          <p:cNvSpPr/>
          <p:nvPr/>
        </p:nvSpPr>
        <p:spPr>
          <a:xfrm>
            <a:off x="4305300" y="2000250"/>
            <a:ext cx="1047750" cy="304800"/>
          </a:xfrm>
          <a:custGeom>
            <a:avLst/>
            <a:gdLst/>
            <a:ahLst/>
            <a:cxnLst/>
            <a:rect l="l" t="t" r="r" b="b"/>
            <a:pathLst>
              <a:path w="1047750" h="30480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66700"/>
                </a:lnTo>
                <a:cubicBezTo>
                  <a:pt x="1047750" y="287742"/>
                  <a:pt x="1030692" y="304800"/>
                  <a:pt x="100965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3366">
              <a:alpha val="6000"/>
            </a:srgbClr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4509135" y="208692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几何精度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6760" y="2727960"/>
            <a:ext cx="11254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12" y="3040856"/>
            <a:ext cx="220563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基于网格的精确 x/y 坐标定位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7712" y="3288506"/>
            <a:ext cx="253424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标题 ≥ 60px，正文克制在 18-20px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7712" y="3536156"/>
            <a:ext cx="2337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宽裕边距 80px+，极少装饰元素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7712" y="3783806"/>
            <a:ext cx="186059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单色调色板 + 单一强调色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61760" y="2727960"/>
            <a:ext cx="11254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23" name="Freeform 23"/>
          <p:cNvSpPr/>
          <p:nvPr/>
        </p:nvSpPr>
        <p:spPr>
          <a:xfrm>
            <a:off x="6477000" y="3009900"/>
            <a:ext cx="4572000" cy="419100"/>
          </a:xfrm>
          <a:custGeom>
            <a:avLst/>
            <a:gdLst/>
            <a:ahLst/>
            <a:cxnLst/>
            <a:rect l="l" t="t" r="r" b="b"/>
            <a:pathLst>
              <a:path w="4572000" h="419100">
                <a:moveTo>
                  <a:pt x="57150" y="0"/>
                </a:moveTo>
                <a:lnTo>
                  <a:pt x="4514850" y="0"/>
                </a:lnTo>
                <a:cubicBezTo>
                  <a:pt x="4546413" y="0"/>
                  <a:pt x="4572000" y="25587"/>
                  <a:pt x="4572000" y="57150"/>
                </a:cubicBezTo>
                <a:lnTo>
                  <a:pt x="4572000" y="361950"/>
                </a:lnTo>
                <a:cubicBezTo>
                  <a:pt x="4572000" y="393513"/>
                  <a:pt x="4546413" y="419100"/>
                  <a:pt x="4514850" y="419100"/>
                </a:cubicBezTo>
                <a:lnTo>
                  <a:pt x="57150" y="419100"/>
                </a:lnTo>
                <a:cubicBezTo>
                  <a:pt x="25587" y="419100"/>
                  <a:pt x="0" y="393513"/>
                  <a:pt x="0" y="361950"/>
                </a:cubicBez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close/>
              </a:path>
            </a:pathLst>
          </a:custGeom>
          <a:solidFill>
            <a:srgbClr val="003366">
              <a:alpha val="3000"/>
            </a:srgbClr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6653212" y="3155156"/>
            <a:ext cx="352829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战略报告 · 董事会演示 · 数据密集的高管幻灯片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461760" y="3680460"/>
            <a:ext cx="76657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462712" y="3974306"/>
            <a:ext cx="25424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近单色：黑 + 白 + 一个机构强调色</a:t>
            </a:r>
          </a:p>
        </p:txBody>
      </p:sp>
      <p:sp>
        <p:nvSpPr>
          <p:cNvPr id="27" name="Ellipse 27"/>
          <p:cNvSpPr/>
          <p:nvPr/>
        </p:nvSpPr>
        <p:spPr>
          <a:xfrm>
            <a:off x="6553200" y="4267200"/>
            <a:ext cx="228600" cy="2286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</p:sp>
      <p:sp>
        <p:nvSpPr>
          <p:cNvPr id="28" name="TextBox 28"/>
          <p:cNvSpPr txBox="1"/>
          <p:nvPr/>
        </p:nvSpPr>
        <p:spPr>
          <a:xfrm>
            <a:off x="6847522" y="4340066"/>
            <a:ext cx="3824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海军蓝</a:t>
            </a:r>
          </a:p>
        </p:txBody>
      </p:sp>
      <p:sp>
        <p:nvSpPr>
          <p:cNvPr id="29" name="Ellipse 29"/>
          <p:cNvSpPr/>
          <p:nvPr/>
        </p:nvSpPr>
        <p:spPr>
          <a:xfrm>
            <a:off x="7505700" y="4267200"/>
            <a:ext cx="228600" cy="2286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</p:sp>
      <p:sp>
        <p:nvSpPr>
          <p:cNvPr id="30" name="TextBox 30"/>
          <p:cNvSpPr txBox="1"/>
          <p:nvPr/>
        </p:nvSpPr>
        <p:spPr>
          <a:xfrm>
            <a:off x="7800022" y="4340066"/>
            <a:ext cx="26193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酒红</a:t>
            </a:r>
          </a:p>
        </p:txBody>
      </p:sp>
      <p:sp>
        <p:nvSpPr>
          <p:cNvPr id="31" name="Ellipse 31"/>
          <p:cNvSpPr/>
          <p:nvPr/>
        </p:nvSpPr>
        <p:spPr>
          <a:xfrm>
            <a:off x="8362950" y="4267200"/>
            <a:ext cx="228600" cy="228600"/>
          </a:xfrm>
          <a:prstGeom prst="ellipse">
            <a:avLst/>
          </a:prstGeom>
          <a:solidFill>
            <a:srgbClr val="1A5C2E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8657272" y="4340066"/>
            <a:ext cx="3824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森林绿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61760" y="4728210"/>
            <a:ext cx="76657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代表作品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463665" y="5030152"/>
            <a:ext cx="178255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Pentagram 品牌识别系统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463665" y="5239702"/>
            <a:ext cx="248797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Bloomberg Businessweek 编辑版面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8665" y="598265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94460" y="596646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★★★★★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273618" y="599074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最自然契合专业演示的哲学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04</a:t>
            </a:r>
          </a:p>
        </p:txBody>
      </p:sp>
      <p:sp>
        <p:nvSpPr>
          <p:cNvPr id="40" name="Rectangle 40"/>
          <p:cNvSpPr/>
          <p:nvPr/>
        </p:nvSpPr>
        <p:spPr>
          <a:xfrm>
            <a:off x="762000" y="6381750"/>
            <a:ext cx="10668000" cy="9525"/>
          </a:xfrm>
          <a:prstGeom prst="rect">
            <a:avLst/>
          </a:prstGeom>
          <a:solidFill>
            <a:srgbClr val="003366">
              <a:alpha val="8000"/>
            </a:srgbClr>
          </a:solidFill>
          <a:ln>
            <a:noFill/>
          </a:ln>
        </p:spPr>
      </p:sp>
      <p:sp>
        <p:nvSpPr>
          <p:cNvPr id="41" name="Polygon 18">
            <a:extLst>
              <a:ext uri="{FF2B5EF4-FFF2-40B4-BE49-F238E27FC236}">
                <a16:creationId xmlns:a16="http://schemas.microsoft.com/office/drawing/2014/main" id="{18EF6979-B9E2-2033-86DE-68DB8D57576D}"/>
              </a:ext>
            </a:extLst>
          </p:cNvPr>
          <p:cNvSpPr/>
          <p:nvPr/>
        </p:nvSpPr>
        <p:spPr>
          <a:xfrm>
            <a:off x="8362950" y="707231"/>
            <a:ext cx="2476500" cy="1905000"/>
          </a:xfrm>
          <a:custGeom>
            <a:avLst/>
            <a:gdLst/>
            <a:ahLst/>
            <a:cxnLst/>
            <a:rect l="l" t="t" r="r" b="b"/>
            <a:pathLst>
              <a:path w="2476500" h="1905000">
                <a:moveTo>
                  <a:pt x="1238250" y="0"/>
                </a:moveTo>
                <a:lnTo>
                  <a:pt x="2476500" y="1905000"/>
                </a:lnTo>
                <a:lnTo>
                  <a:pt x="0" y="1905000"/>
                </a:lnTo>
                <a:close/>
              </a:path>
            </a:pathLst>
          </a:custGeom>
          <a:noFill/>
          <a:ln w="14288">
            <a:solidFill>
              <a:srgbClr val="E8C547"/>
            </a:solidFill>
          </a:ln>
        </p:spPr>
      </p:sp>
      <p:sp>
        <p:nvSpPr>
          <p:cNvPr id="42" name="Line 19">
            <a:extLst>
              <a:ext uri="{FF2B5EF4-FFF2-40B4-BE49-F238E27FC236}">
                <a16:creationId xmlns:a16="http://schemas.microsoft.com/office/drawing/2014/main" id="{6F647CF7-1F00-94CD-8FB3-016F925975BC}"/>
              </a:ext>
            </a:extLst>
          </p:cNvPr>
          <p:cNvSpPr/>
          <p:nvPr/>
        </p:nvSpPr>
        <p:spPr>
          <a:xfrm>
            <a:off x="8839200" y="1659731"/>
            <a:ext cx="1524000" cy="9525"/>
          </a:xfrm>
          <a:custGeom>
            <a:avLst/>
            <a:gdLst/>
            <a:ahLst/>
            <a:cxnLst/>
            <a:rect l="l" t="t" r="r" b="b"/>
            <a:pathLst>
              <a:path w="1524000" h="9525">
                <a:moveTo>
                  <a:pt x="0" y="0"/>
                </a:moveTo>
                <a:lnTo>
                  <a:pt x="1524000" y="0"/>
                </a:lnTo>
              </a:path>
            </a:pathLst>
          </a:custGeom>
          <a:noFill/>
          <a:ln w="7620">
            <a:solidFill>
              <a:srgbClr val="E8C547"/>
            </a:solidFill>
          </a:ln>
        </p:spPr>
      </p:sp>
      <p:sp>
        <p:nvSpPr>
          <p:cNvPr id="43" name="Line 20">
            <a:extLst>
              <a:ext uri="{FF2B5EF4-FFF2-40B4-BE49-F238E27FC236}">
                <a16:creationId xmlns:a16="http://schemas.microsoft.com/office/drawing/2014/main" id="{9EF28459-6140-DBDD-71E3-B6C2F73797A3}"/>
              </a:ext>
            </a:extLst>
          </p:cNvPr>
          <p:cNvSpPr/>
          <p:nvPr/>
        </p:nvSpPr>
        <p:spPr>
          <a:xfrm>
            <a:off x="9077325" y="2135981"/>
            <a:ext cx="1047750" cy="9525"/>
          </a:xfrm>
          <a:custGeom>
            <a:avLst/>
            <a:gdLst/>
            <a:ahLst/>
            <a:cxnLst/>
            <a:rect l="l" t="t" r="r" b="b"/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/>
          <a:ln w="7620">
            <a:solidFill>
              <a:srgbClr val="E8C547"/>
            </a:solidFill>
          </a:ln>
        </p:spPr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140EE2A6-9D6C-ED13-65B9-7272A12D3E5A}"/>
              </a:ext>
            </a:extLst>
          </p:cNvPr>
          <p:cNvSpPr txBox="1"/>
          <p:nvPr/>
        </p:nvSpPr>
        <p:spPr>
          <a:xfrm>
            <a:off x="9442503" y="1237297"/>
            <a:ext cx="317395" cy="1269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战略层</a:t>
            </a:r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69CF6753-F989-5FFC-7797-5F439A5432A2}"/>
              </a:ext>
            </a:extLst>
          </p:cNvPr>
          <p:cNvSpPr txBox="1"/>
          <p:nvPr/>
        </p:nvSpPr>
        <p:spPr>
          <a:xfrm>
            <a:off x="9442503" y="1856422"/>
            <a:ext cx="317395" cy="1269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结构层</a:t>
            </a:r>
          </a:p>
        </p:txBody>
      </p:sp>
      <p:sp>
        <p:nvSpPr>
          <p:cNvPr id="46" name="TextBox 23">
            <a:extLst>
              <a:ext uri="{FF2B5EF4-FFF2-40B4-BE49-F238E27FC236}">
                <a16:creationId xmlns:a16="http://schemas.microsoft.com/office/drawing/2014/main" id="{B0D0492D-6345-32D5-1746-B5F37B31158E}"/>
              </a:ext>
            </a:extLst>
          </p:cNvPr>
          <p:cNvSpPr txBox="1"/>
          <p:nvPr/>
        </p:nvSpPr>
        <p:spPr>
          <a:xfrm>
            <a:off x="9442503" y="2380297"/>
            <a:ext cx="317395" cy="1269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003366"/>
                </a:solidFill>
                <a:latin typeface="Arial"/>
                <a:ea typeface="Microsoft YaHei"/>
                <a:cs typeface="Arial"/>
              </a:rPr>
              <a:t>表现层</a:t>
            </a:r>
          </a:p>
        </p:txBody>
      </p:sp>
      <p:sp>
        <p:nvSpPr>
          <p:cNvPr id="47" name="Ellipse 24">
            <a:extLst>
              <a:ext uri="{FF2B5EF4-FFF2-40B4-BE49-F238E27FC236}">
                <a16:creationId xmlns:a16="http://schemas.microsoft.com/office/drawing/2014/main" id="{73916A6B-A869-198F-E86C-3A53C384AC6D}"/>
              </a:ext>
            </a:extLst>
          </p:cNvPr>
          <p:cNvSpPr/>
          <p:nvPr/>
        </p:nvSpPr>
        <p:spPr>
          <a:xfrm>
            <a:off x="9563100" y="669131"/>
            <a:ext cx="76200" cy="76200"/>
          </a:xfrm>
          <a:prstGeom prst="ellipse">
            <a:avLst/>
          </a:prstGeom>
          <a:solidFill>
            <a:srgbClr val="E8C547"/>
          </a:solidFill>
          <a:ln>
            <a:noFill/>
          </a:ln>
        </p:spPr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57200" y="1600200"/>
            <a:ext cx="4658106" cy="4876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0" b="1" dirty="0">
                <a:solidFill>
                  <a:srgbClr val="E17055">
                    <a:alpha val="8000"/>
                  </a:srgbClr>
                </a:solidFill>
                <a:latin typeface="Arial"/>
                <a:ea typeface="Microsoft YaHei"/>
                <a:cs typeface="Arial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7230" y="2402205"/>
            <a:ext cx="2866882" cy="1036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100" b="1" dirty="0">
                <a:solidFill>
                  <a:srgbClr val="2D3436"/>
                </a:solidFill>
                <a:latin typeface="Arial"/>
                <a:ea typeface="Microsoft YaHei"/>
                <a:cs typeface="Arial"/>
              </a:rPr>
              <a:t>Fathom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9615" y="3344228"/>
            <a:ext cx="1554480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dirty="0">
                <a:solidFill>
                  <a:srgbClr val="2D3436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数据叙事</a:t>
            </a:r>
          </a:p>
        </p:txBody>
      </p:sp>
      <p:sp>
        <p:nvSpPr>
          <p:cNvPr id="6" name="Freeform 6"/>
          <p:cNvSpPr/>
          <p:nvPr/>
        </p:nvSpPr>
        <p:spPr>
          <a:xfrm>
            <a:off x="762000" y="3810000"/>
            <a:ext cx="1524000" cy="266700"/>
          </a:xfrm>
          <a:custGeom>
            <a:avLst/>
            <a:gdLst/>
            <a:ahLst/>
            <a:cxnLst/>
            <a:rect l="l" t="t" r="r" b="b"/>
            <a:pathLst>
              <a:path w="1524000" h="266700">
                <a:moveTo>
                  <a:pt x="38100" y="0"/>
                </a:moveTo>
                <a:lnTo>
                  <a:pt x="1485900" y="0"/>
                </a:lnTo>
                <a:cubicBezTo>
                  <a:pt x="1506942" y="0"/>
                  <a:pt x="1524000" y="17058"/>
                  <a:pt x="1524000" y="38100"/>
                </a:cubicBezTo>
                <a:lnTo>
                  <a:pt x="1524000" y="228600"/>
                </a:lnTo>
                <a:cubicBezTo>
                  <a:pt x="1524000" y="249642"/>
                  <a:pt x="1506942" y="266700"/>
                  <a:pt x="14859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17055">
              <a:alpha val="10000"/>
            </a:srgbClr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084421" y="3895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760" y="4442460"/>
            <a:ext cx="161658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DATA STORYTELLING</a:t>
            </a:r>
          </a:p>
        </p:txBody>
      </p:sp>
      <p:sp>
        <p:nvSpPr>
          <p:cNvPr id="9" name="Line 9"/>
          <p:cNvSpPr/>
          <p:nvPr/>
        </p:nvSpPr>
        <p:spPr>
          <a:xfrm>
            <a:off x="7143750" y="4762500"/>
            <a:ext cx="4286250" cy="9525"/>
          </a:xfrm>
          <a:custGeom>
            <a:avLst/>
            <a:gdLst/>
            <a:ahLst/>
            <a:cxnLst/>
            <a:rect l="l" t="t" r="r" b="b"/>
            <a:pathLst>
              <a:path w="4286250" h="9525">
                <a:moveTo>
                  <a:pt x="0" y="0"/>
                </a:moveTo>
                <a:lnTo>
                  <a:pt x="4286250" y="0"/>
                </a:lnTo>
              </a:path>
            </a:pathLst>
          </a:custGeom>
          <a:noFill/>
          <a:ln w="9525">
            <a:solidFill>
              <a:srgbClr val="E0E0E0">
                <a:alpha val="30000"/>
              </a:srgbClr>
            </a:solidFill>
          </a:ln>
        </p:spPr>
      </p:sp>
      <p:sp>
        <p:nvSpPr>
          <p:cNvPr id="10" name="Polyline 10"/>
          <p:cNvSpPr/>
          <p:nvPr/>
        </p:nvSpPr>
        <p:spPr>
          <a:xfrm>
            <a:off x="7143750" y="3619500"/>
            <a:ext cx="4000500" cy="952500"/>
          </a:xfrm>
          <a:custGeom>
            <a:avLst/>
            <a:gdLst/>
            <a:ahLst/>
            <a:cxnLst/>
            <a:rect l="l" t="t" r="r" b="b"/>
            <a:pathLst>
              <a:path w="4000500" h="952500">
                <a:moveTo>
                  <a:pt x="0" y="952500"/>
                </a:moveTo>
                <a:lnTo>
                  <a:pt x="666750" y="762000"/>
                </a:lnTo>
                <a:lnTo>
                  <a:pt x="1333500" y="857250"/>
                </a:lnTo>
                <a:lnTo>
                  <a:pt x="2000250" y="381000"/>
                </a:lnTo>
                <a:lnTo>
                  <a:pt x="2667000" y="571500"/>
                </a:lnTo>
                <a:lnTo>
                  <a:pt x="3333750" y="0"/>
                </a:lnTo>
                <a:lnTo>
                  <a:pt x="4000500" y="190500"/>
                </a:lnTo>
              </a:path>
            </a:pathLst>
          </a:custGeom>
          <a:noFill/>
          <a:ln w="19050">
            <a:solidFill>
              <a:srgbClr val="E17055">
                <a:alpha val="50000"/>
              </a:srgbClr>
            </a:solidFill>
          </a:ln>
        </p:spPr>
      </p:sp>
      <p:sp>
        <p:nvSpPr>
          <p:cNvPr id="11" name="Ellipse 11"/>
          <p:cNvSpPr/>
          <p:nvPr/>
        </p:nvSpPr>
        <p:spPr>
          <a:xfrm>
            <a:off x="9105900" y="3962400"/>
            <a:ext cx="76200" cy="76200"/>
          </a:xfrm>
          <a:prstGeom prst="ellipse">
            <a:avLst/>
          </a:prstGeom>
          <a:solidFill>
            <a:srgbClr val="E17055">
              <a:alpha val="70000"/>
            </a:srgbClr>
          </a:solidFill>
          <a:ln>
            <a:noFill/>
          </a:ln>
        </p:spPr>
      </p:sp>
      <p:sp>
        <p:nvSpPr>
          <p:cNvPr id="12" name="Ellipse 12"/>
          <p:cNvSpPr/>
          <p:nvPr/>
        </p:nvSpPr>
        <p:spPr>
          <a:xfrm>
            <a:off x="10429875" y="3571875"/>
            <a:ext cx="95250" cy="95250"/>
          </a:xfrm>
          <a:prstGeom prst="ellipse">
            <a:avLst/>
          </a:prstGeom>
          <a:solidFill>
            <a:srgbClr val="E17055"/>
          </a:solidFill>
          <a:ln>
            <a:noFill/>
          </a:ln>
        </p:spPr>
      </p:sp>
      <p:sp>
        <p:nvSpPr>
          <p:cNvPr id="13" name="Line 13"/>
          <p:cNvSpPr/>
          <p:nvPr/>
        </p:nvSpPr>
        <p:spPr>
          <a:xfrm>
            <a:off x="10477500" y="3333750"/>
            <a:ext cx="9525" cy="285750"/>
          </a:xfrm>
          <a:custGeom>
            <a:avLst/>
            <a:gdLst/>
            <a:ahLst/>
            <a:cxnLst/>
            <a:rect l="l" t="t" r="r" b="b"/>
            <a:pathLst>
              <a:path w="9525"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17055">
                <a:alpha val="40000"/>
              </a:srgbClr>
            </a:solidFill>
          </a:ln>
        </p:spPr>
      </p:sp>
      <p:sp>
        <p:nvSpPr>
          <p:cNvPr id="14" name="TextBox 14"/>
          <p:cNvSpPr txBox="1"/>
          <p:nvPr/>
        </p:nvSpPr>
        <p:spPr>
          <a:xfrm>
            <a:off x="10334482" y="3168491"/>
            <a:ext cx="28603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E17055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peak</a:t>
            </a:r>
          </a:p>
        </p:txBody>
      </p:sp>
      <p:sp>
        <p:nvSpPr>
          <p:cNvPr id="15" name="Rectangle 15"/>
          <p:cNvSpPr/>
          <p:nvPr/>
        </p:nvSpPr>
        <p:spPr>
          <a:xfrm>
            <a:off x="762000" y="571500"/>
            <a:ext cx="762000" cy="28575"/>
          </a:xfrm>
          <a:prstGeom prst="rect">
            <a:avLst/>
          </a:prstGeom>
          <a:solidFill>
            <a:srgbClr val="E1705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05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50570" y="379095"/>
            <a:ext cx="17467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02</a:t>
            </a:r>
          </a:p>
        </p:txBody>
      </p:sp>
      <p:sp>
        <p:nvSpPr>
          <p:cNvPr id="4" name="Rectangle 4"/>
          <p:cNvSpPr/>
          <p:nvPr/>
        </p:nvSpPr>
        <p:spPr>
          <a:xfrm>
            <a:off x="990600" y="381000"/>
            <a:ext cx="9525" cy="133350"/>
          </a:xfrm>
          <a:prstGeom prst="rect">
            <a:avLst/>
          </a:prstGeom>
          <a:solidFill>
            <a:srgbClr val="DDDDDD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07442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3900" y="676275"/>
            <a:ext cx="4055697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2D3436"/>
                </a:solidFill>
                <a:latin typeface="Arial"/>
                <a:ea typeface="Microsoft YaHei"/>
                <a:cs typeface="Arial"/>
              </a:rPr>
              <a:t>Fathom · 数据叙事</a:t>
            </a:r>
          </a:p>
        </p:txBody>
      </p:sp>
      <p:sp>
        <p:nvSpPr>
          <p:cNvPr id="7" name="Rectangle 7"/>
          <p:cNvSpPr/>
          <p:nvPr/>
        </p:nvSpPr>
        <p:spPr>
          <a:xfrm>
            <a:off x="762000" y="1162050"/>
            <a:ext cx="1524000" cy="19050"/>
          </a:xfrm>
          <a:prstGeom prst="rect">
            <a:avLst/>
          </a:prstGeom>
          <a:solidFill>
            <a:srgbClr val="E1705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743902" y="1417796"/>
            <a:ext cx="3178826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2D3436">
                    <a:alpha val="75000"/>
                  </a:srgbClr>
                </a:solidFill>
                <a:latin typeface="Arial"/>
                <a:ea typeface="Microsoft YaHei"/>
                <a:cs typeface="Arial"/>
              </a:rPr>
              <a:t>"读起来像编辑新闻的数据可视化"</a:t>
            </a:r>
          </a:p>
        </p:txBody>
      </p:sp>
      <p:sp>
        <p:nvSpPr>
          <p:cNvPr id="9" name="Freeform 9"/>
          <p:cNvSpPr/>
          <p:nvPr/>
        </p:nvSpPr>
        <p:spPr>
          <a:xfrm>
            <a:off x="762000" y="1809750"/>
            <a:ext cx="1143000" cy="285750"/>
          </a:xfrm>
          <a:custGeom>
            <a:avLst/>
            <a:gdLst/>
            <a:ahLst/>
            <a:cxnLst/>
            <a:rect l="l" t="t" r="r" b="b"/>
            <a:pathLst>
              <a:path w="1143000" h="285750">
                <a:moveTo>
                  <a:pt x="38100" y="0"/>
                </a:moveTo>
                <a:lnTo>
                  <a:pt x="1104900" y="0"/>
                </a:lnTo>
                <a:cubicBezTo>
                  <a:pt x="1125942" y="0"/>
                  <a:pt x="1143000" y="17058"/>
                  <a:pt x="1143000" y="38100"/>
                </a:cubicBezTo>
                <a:lnTo>
                  <a:pt x="1143000" y="247650"/>
                </a:lnTo>
                <a:cubicBezTo>
                  <a:pt x="1143000" y="268692"/>
                  <a:pt x="1125942" y="285750"/>
                  <a:pt x="1104900" y="285750"/>
                </a:cubicBezTo>
                <a:lnTo>
                  <a:pt x="38100" y="285750"/>
                </a:lnTo>
                <a:cubicBezTo>
                  <a:pt x="17058" y="285750"/>
                  <a:pt x="0" y="268692"/>
                  <a:pt x="0" y="24765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17055">
              <a:alpha val="8000"/>
            </a:srgbClr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65121" y="1894999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数据可视化</a:t>
            </a:r>
          </a:p>
        </p:txBody>
      </p:sp>
      <p:sp>
        <p:nvSpPr>
          <p:cNvPr id="11" name="Freeform 11"/>
          <p:cNvSpPr/>
          <p:nvPr/>
        </p:nvSpPr>
        <p:spPr>
          <a:xfrm>
            <a:off x="2019300" y="1809750"/>
            <a:ext cx="1333500" cy="285750"/>
          </a:xfrm>
          <a:custGeom>
            <a:avLst/>
            <a:gdLst/>
            <a:ahLst/>
            <a:cxnLst/>
            <a:rect l="l" t="t" r="r" b="b"/>
            <a:pathLst>
              <a:path w="1333500" h="285750">
                <a:moveTo>
                  <a:pt x="38100" y="0"/>
                </a:moveTo>
                <a:lnTo>
                  <a:pt x="1295400" y="0"/>
                </a:lnTo>
                <a:cubicBezTo>
                  <a:pt x="1316442" y="0"/>
                  <a:pt x="1333500" y="17058"/>
                  <a:pt x="1333500" y="38100"/>
                </a:cubicBezTo>
                <a:lnTo>
                  <a:pt x="1333500" y="247650"/>
                </a:lnTo>
                <a:cubicBezTo>
                  <a:pt x="1333500" y="268692"/>
                  <a:pt x="1316442" y="285750"/>
                  <a:pt x="1295400" y="285750"/>
                </a:cubicBezTo>
                <a:lnTo>
                  <a:pt x="38100" y="285750"/>
                </a:lnTo>
                <a:cubicBezTo>
                  <a:pt x="17058" y="285750"/>
                  <a:pt x="0" y="268692"/>
                  <a:pt x="0" y="24765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17055">
              <a:alpha val="8000"/>
            </a:srgbClr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2246471" y="189499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编辑新闻美学</a:t>
            </a:r>
          </a:p>
        </p:txBody>
      </p:sp>
      <p:sp>
        <p:nvSpPr>
          <p:cNvPr id="13" name="Freeform 13"/>
          <p:cNvSpPr/>
          <p:nvPr/>
        </p:nvSpPr>
        <p:spPr>
          <a:xfrm>
            <a:off x="3467100" y="1809750"/>
            <a:ext cx="1047750" cy="285750"/>
          </a:xfrm>
          <a:custGeom>
            <a:avLst/>
            <a:gdLst/>
            <a:ahLst/>
            <a:cxnLst/>
            <a:rect l="l" t="t" r="r" b="b"/>
            <a:pathLst>
              <a:path w="1047750" h="28575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47650"/>
                </a:lnTo>
                <a:cubicBezTo>
                  <a:pt x="1047750" y="268692"/>
                  <a:pt x="1030692" y="285750"/>
                  <a:pt x="1009650" y="285750"/>
                </a:cubicBezTo>
                <a:lnTo>
                  <a:pt x="38100" y="285750"/>
                </a:lnTo>
                <a:cubicBezTo>
                  <a:pt x="17058" y="285750"/>
                  <a:pt x="0" y="268692"/>
                  <a:pt x="0" y="24765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17055">
              <a:alpha val="8000"/>
            </a:srgbClr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3693795" y="18949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内联注释</a:t>
            </a:r>
          </a:p>
        </p:txBody>
      </p:sp>
      <p:sp>
        <p:nvSpPr>
          <p:cNvPr id="15" name="Freeform 15"/>
          <p:cNvSpPr/>
          <p:nvPr/>
        </p:nvSpPr>
        <p:spPr>
          <a:xfrm>
            <a:off x="4629150" y="1809750"/>
            <a:ext cx="952500" cy="285750"/>
          </a:xfrm>
          <a:custGeom>
            <a:avLst/>
            <a:gdLst/>
            <a:ahLst/>
            <a:cxnLst/>
            <a:rect l="l" t="t" r="r" b="b"/>
            <a:pathLst>
              <a:path w="952500" h="285750">
                <a:moveTo>
                  <a:pt x="38100" y="0"/>
                </a:moveTo>
                <a:lnTo>
                  <a:pt x="914400" y="0"/>
                </a:lnTo>
                <a:cubicBezTo>
                  <a:pt x="935442" y="0"/>
                  <a:pt x="952500" y="17058"/>
                  <a:pt x="952500" y="38100"/>
                </a:cubicBezTo>
                <a:lnTo>
                  <a:pt x="952500" y="247650"/>
                </a:lnTo>
                <a:cubicBezTo>
                  <a:pt x="952500" y="268692"/>
                  <a:pt x="935442" y="285750"/>
                  <a:pt x="914400" y="285750"/>
                </a:cubicBezTo>
                <a:lnTo>
                  <a:pt x="38100" y="285750"/>
                </a:lnTo>
                <a:cubicBezTo>
                  <a:pt x="17058" y="285750"/>
                  <a:pt x="0" y="268692"/>
                  <a:pt x="0" y="24765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17055">
              <a:alpha val="8000"/>
            </a:srgbClr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4879419" y="1894999"/>
            <a:ext cx="45196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叙事流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6760" y="2537460"/>
            <a:ext cx="11254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2D3436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12" y="2850356"/>
            <a:ext cx="216455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图表融入叙事流，非孤立方框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7712" y="3098006"/>
            <a:ext cx="183594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注释直接标注在数据点上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7712" y="3345656"/>
            <a:ext cx="262461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柔和网格线 stroke-opacity="0.1"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7712" y="3593306"/>
            <a:ext cx="183594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单一数据点用强调色突出</a:t>
            </a:r>
          </a:p>
        </p:txBody>
      </p:sp>
      <p:sp>
        <p:nvSpPr>
          <p:cNvPr id="22" name="Freeform 22"/>
          <p:cNvSpPr/>
          <p:nvPr/>
        </p:nvSpPr>
        <p:spPr>
          <a:xfrm>
            <a:off x="6096000" y="2428875"/>
            <a:ext cx="5334000" cy="1905000"/>
          </a:xfrm>
          <a:custGeom>
            <a:avLst/>
            <a:gdLst/>
            <a:ahLst/>
            <a:cxnLst/>
            <a:rect l="l" t="t" r="r" b="b"/>
            <a:pathLst>
              <a:path w="5334000" h="1905000">
                <a:moveTo>
                  <a:pt x="76200" y="0"/>
                </a:moveTo>
                <a:lnTo>
                  <a:pt x="5257800" y="0"/>
                </a:lnTo>
                <a:cubicBezTo>
                  <a:pt x="5299884" y="0"/>
                  <a:pt x="5334000" y="34116"/>
                  <a:pt x="5334000" y="76200"/>
                </a:cubicBezTo>
                <a:lnTo>
                  <a:pt x="5334000" y="1828800"/>
                </a:lnTo>
                <a:cubicBezTo>
                  <a:pt x="5334000" y="1870884"/>
                  <a:pt x="5299884" y="1905000"/>
                  <a:pt x="5257800" y="1905000"/>
                </a:cubicBezTo>
                <a:lnTo>
                  <a:pt x="76200" y="1905000"/>
                </a:lnTo>
                <a:cubicBezTo>
                  <a:pt x="34116" y="1905000"/>
                  <a:pt x="0" y="1870884"/>
                  <a:pt x="0" y="182880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274118" y="2561749"/>
            <a:ext cx="92187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2D3436"/>
                </a:solidFill>
                <a:latin typeface="Arial"/>
                <a:ea typeface="Microsoft YaHei"/>
                <a:cs typeface="Arial"/>
              </a:rPr>
              <a:t>数据叙事示例</a:t>
            </a:r>
          </a:p>
        </p:txBody>
      </p:sp>
      <p:sp>
        <p:nvSpPr>
          <p:cNvPr id="24" name="Line 24"/>
          <p:cNvSpPr/>
          <p:nvPr/>
        </p:nvSpPr>
        <p:spPr>
          <a:xfrm>
            <a:off x="6286500" y="2857500"/>
            <a:ext cx="4953000" cy="9525"/>
          </a:xfrm>
          <a:custGeom>
            <a:avLst/>
            <a:gdLst/>
            <a:ahLst/>
            <a:cxnLst/>
            <a:rect l="l" t="t" r="r" b="b"/>
            <a:pathLst>
              <a:path w="4953000" h="9525">
                <a:moveTo>
                  <a:pt x="0" y="0"/>
                </a:moveTo>
                <a:lnTo>
                  <a:pt x="4953000" y="0"/>
                </a:lnTo>
              </a:path>
            </a:pathLst>
          </a:custGeom>
          <a:noFill/>
          <a:ln w="9525">
            <a:solidFill>
              <a:srgbClr val="E0E0E0">
                <a:alpha val="10000"/>
              </a:srgbClr>
            </a:solidFill>
          </a:ln>
        </p:spPr>
      </p:sp>
      <p:sp>
        <p:nvSpPr>
          <p:cNvPr id="25" name="Line 25"/>
          <p:cNvSpPr/>
          <p:nvPr/>
        </p:nvSpPr>
        <p:spPr>
          <a:xfrm>
            <a:off x="6286500" y="3238500"/>
            <a:ext cx="4953000" cy="9525"/>
          </a:xfrm>
          <a:custGeom>
            <a:avLst/>
            <a:gdLst/>
            <a:ahLst/>
            <a:cxnLst/>
            <a:rect l="l" t="t" r="r" b="b"/>
            <a:pathLst>
              <a:path w="4953000" h="9525">
                <a:moveTo>
                  <a:pt x="0" y="0"/>
                </a:moveTo>
                <a:lnTo>
                  <a:pt x="4953000" y="0"/>
                </a:lnTo>
              </a:path>
            </a:pathLst>
          </a:custGeom>
          <a:noFill/>
          <a:ln w="9525">
            <a:solidFill>
              <a:srgbClr val="E0E0E0">
                <a:alpha val="10000"/>
              </a:srgbClr>
            </a:solidFill>
          </a:ln>
        </p:spPr>
      </p:sp>
      <p:sp>
        <p:nvSpPr>
          <p:cNvPr id="26" name="Line 26"/>
          <p:cNvSpPr/>
          <p:nvPr/>
        </p:nvSpPr>
        <p:spPr>
          <a:xfrm>
            <a:off x="6286500" y="3619500"/>
            <a:ext cx="4953000" cy="9525"/>
          </a:xfrm>
          <a:custGeom>
            <a:avLst/>
            <a:gdLst/>
            <a:ahLst/>
            <a:cxnLst/>
            <a:rect l="l" t="t" r="r" b="b"/>
            <a:pathLst>
              <a:path w="4953000" h="9525">
                <a:moveTo>
                  <a:pt x="0" y="0"/>
                </a:moveTo>
                <a:lnTo>
                  <a:pt x="4953000" y="0"/>
                </a:lnTo>
              </a:path>
            </a:pathLst>
          </a:custGeom>
          <a:noFill/>
          <a:ln w="9525">
            <a:solidFill>
              <a:srgbClr val="E0E0E0">
                <a:alpha val="10000"/>
              </a:srgbClr>
            </a:solidFill>
          </a:ln>
        </p:spPr>
      </p:sp>
      <p:sp>
        <p:nvSpPr>
          <p:cNvPr id="27" name="Line 27"/>
          <p:cNvSpPr/>
          <p:nvPr/>
        </p:nvSpPr>
        <p:spPr>
          <a:xfrm>
            <a:off x="6286500" y="4000500"/>
            <a:ext cx="4953000" cy="9525"/>
          </a:xfrm>
          <a:custGeom>
            <a:avLst/>
            <a:gdLst/>
            <a:ahLst/>
            <a:cxnLst/>
            <a:rect l="l" t="t" r="r" b="b"/>
            <a:pathLst>
              <a:path w="4953000" h="9525">
                <a:moveTo>
                  <a:pt x="0" y="0"/>
                </a:moveTo>
                <a:lnTo>
                  <a:pt x="4953000" y="0"/>
                </a:lnTo>
              </a:path>
            </a:pathLst>
          </a:custGeom>
          <a:noFill/>
          <a:ln w="9525">
            <a:solidFill>
              <a:srgbClr val="E0E0E0">
                <a:alpha val="10000"/>
              </a:srgbClr>
            </a:solidFill>
          </a:ln>
        </p:spPr>
      </p:sp>
      <p:sp>
        <p:nvSpPr>
          <p:cNvPr id="28" name="Polygon 28"/>
          <p:cNvSpPr/>
          <p:nvPr/>
        </p:nvSpPr>
        <p:spPr>
          <a:xfrm>
            <a:off x="6667500" y="3048000"/>
            <a:ext cx="4000500" cy="1143000"/>
          </a:xfrm>
          <a:custGeom>
            <a:avLst/>
            <a:gdLst/>
            <a:ahLst/>
            <a:cxnLst/>
            <a:rect l="l" t="t" r="r" b="b"/>
            <a:pathLst>
              <a:path w="4000500" h="1143000">
                <a:moveTo>
                  <a:pt x="0" y="952500"/>
                </a:moveTo>
                <a:lnTo>
                  <a:pt x="666750" y="762000"/>
                </a:lnTo>
                <a:lnTo>
                  <a:pt x="1333500" y="857250"/>
                </a:lnTo>
                <a:lnTo>
                  <a:pt x="2000250" y="476250"/>
                </a:lnTo>
                <a:lnTo>
                  <a:pt x="2667000" y="381000"/>
                </a:lnTo>
                <a:lnTo>
                  <a:pt x="3333750" y="0"/>
                </a:lnTo>
                <a:lnTo>
                  <a:pt x="4000500" y="190500"/>
                </a:lnTo>
                <a:lnTo>
                  <a:pt x="4000500" y="1143000"/>
                </a:lnTo>
                <a:lnTo>
                  <a:pt x="0" y="1143000"/>
                </a:lnTo>
                <a:close/>
              </a:path>
            </a:pathLst>
          </a:custGeom>
          <a:solidFill>
            <a:srgbClr val="E17055">
              <a:alpha val="12000"/>
            </a:srgbClr>
          </a:solidFill>
          <a:ln>
            <a:noFill/>
          </a:ln>
        </p:spPr>
      </p:sp>
      <p:sp>
        <p:nvSpPr>
          <p:cNvPr id="29" name="Polyline 29"/>
          <p:cNvSpPr/>
          <p:nvPr/>
        </p:nvSpPr>
        <p:spPr>
          <a:xfrm>
            <a:off x="6667500" y="3048000"/>
            <a:ext cx="4000500" cy="952500"/>
          </a:xfrm>
          <a:custGeom>
            <a:avLst/>
            <a:gdLst/>
            <a:ahLst/>
            <a:cxnLst/>
            <a:rect l="l" t="t" r="r" b="b"/>
            <a:pathLst>
              <a:path w="4000500" h="952500">
                <a:moveTo>
                  <a:pt x="0" y="952500"/>
                </a:moveTo>
                <a:lnTo>
                  <a:pt x="666750" y="762000"/>
                </a:lnTo>
                <a:lnTo>
                  <a:pt x="1333500" y="857250"/>
                </a:lnTo>
                <a:lnTo>
                  <a:pt x="2000250" y="476250"/>
                </a:lnTo>
                <a:lnTo>
                  <a:pt x="2667000" y="381000"/>
                </a:lnTo>
                <a:lnTo>
                  <a:pt x="3333750" y="0"/>
                </a:lnTo>
                <a:lnTo>
                  <a:pt x="4000500" y="190500"/>
                </a:lnTo>
              </a:path>
            </a:pathLst>
          </a:custGeom>
          <a:noFill/>
          <a:ln w="19050">
            <a:solidFill>
              <a:srgbClr val="E17055"/>
            </a:solidFill>
          </a:ln>
        </p:spPr>
      </p:sp>
      <p:sp>
        <p:nvSpPr>
          <p:cNvPr id="30" name="Ellipse 30"/>
          <p:cNvSpPr/>
          <p:nvPr/>
        </p:nvSpPr>
        <p:spPr>
          <a:xfrm>
            <a:off x="9963150" y="3009900"/>
            <a:ext cx="76200" cy="76200"/>
          </a:xfrm>
          <a:prstGeom prst="ellipse">
            <a:avLst/>
          </a:prstGeom>
          <a:solidFill>
            <a:srgbClr val="E17055"/>
          </a:solidFill>
          <a:ln>
            <a:noFill/>
          </a:ln>
        </p:spPr>
      </p:sp>
      <p:sp>
        <p:nvSpPr>
          <p:cNvPr id="31" name="Line 31"/>
          <p:cNvSpPr/>
          <p:nvPr/>
        </p:nvSpPr>
        <p:spPr>
          <a:xfrm>
            <a:off x="10001250" y="2809875"/>
            <a:ext cx="9525" cy="238125"/>
          </a:xfrm>
          <a:custGeom>
            <a:avLst/>
            <a:gdLst/>
            <a:ahLst/>
            <a:cxnLst/>
            <a:rect l="l" t="t" r="r" b="b"/>
            <a:pathLst>
              <a:path w="9525" h="238125">
                <a:moveTo>
                  <a:pt x="0" y="238125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17055">
                <a:alpha val="50000"/>
              </a:srgbClr>
            </a:solidFill>
          </a:ln>
        </p:spPr>
      </p:sp>
      <p:sp>
        <p:nvSpPr>
          <p:cNvPr id="32" name="TextBox 32"/>
          <p:cNvSpPr txBox="1"/>
          <p:nvPr/>
        </p:nvSpPr>
        <p:spPr>
          <a:xfrm>
            <a:off x="9689544" y="2673191"/>
            <a:ext cx="6234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E17055"/>
                </a:solidFill>
                <a:latin typeface="Arial"/>
                <a:ea typeface="Microsoft YaHei"/>
                <a:cs typeface="Arial"/>
              </a:rPr>
              <a:t>关键转折点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6760" y="4632960"/>
            <a:ext cx="11254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2D3436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7712" y="4926806"/>
            <a:ext cx="303537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数据分析报告 · 财务复盘 · 市场调研演示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6760" y="5347335"/>
            <a:ext cx="76657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2D3436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8665" y="5649278"/>
            <a:ext cx="188990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中性底色 + 数据强调色层级</a:t>
            </a:r>
          </a:p>
        </p:txBody>
      </p:sp>
      <p:sp>
        <p:nvSpPr>
          <p:cNvPr id="37" name="Ellipse 37"/>
          <p:cNvSpPr/>
          <p:nvPr/>
        </p:nvSpPr>
        <p:spPr>
          <a:xfrm>
            <a:off x="838200" y="5934075"/>
            <a:ext cx="228600" cy="228600"/>
          </a:xfrm>
          <a:prstGeom prst="ellipse">
            <a:avLst/>
          </a:prstGeom>
          <a:solidFill>
            <a:srgbClr val="FAF8F5"/>
          </a:solidFill>
          <a:ln w="9525">
            <a:solidFill>
              <a:srgbClr val="E0E0E0"/>
            </a:solidFill>
          </a:ln>
        </p:spPr>
      </p:sp>
      <p:sp>
        <p:nvSpPr>
          <p:cNvPr id="38" name="TextBox 38"/>
          <p:cNvSpPr txBox="1"/>
          <p:nvPr/>
        </p:nvSpPr>
        <p:spPr>
          <a:xfrm>
            <a:off x="1132522" y="6006941"/>
            <a:ext cx="3824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暖灰底</a:t>
            </a:r>
          </a:p>
        </p:txBody>
      </p:sp>
      <p:sp>
        <p:nvSpPr>
          <p:cNvPr id="39" name="Ellipse 39"/>
          <p:cNvSpPr/>
          <p:nvPr/>
        </p:nvSpPr>
        <p:spPr>
          <a:xfrm>
            <a:off x="1790700" y="5934075"/>
            <a:ext cx="228600" cy="228600"/>
          </a:xfrm>
          <a:prstGeom prst="ellipse">
            <a:avLst/>
          </a:prstGeom>
          <a:solidFill>
            <a:srgbClr val="E17055"/>
          </a:solidFill>
          <a:ln>
            <a:noFill/>
          </a:ln>
        </p:spPr>
      </p:sp>
      <p:sp>
        <p:nvSpPr>
          <p:cNvPr id="40" name="TextBox 40"/>
          <p:cNvSpPr txBox="1"/>
          <p:nvPr/>
        </p:nvSpPr>
        <p:spPr>
          <a:xfrm>
            <a:off x="2085022" y="6006941"/>
            <a:ext cx="5029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主要指标</a:t>
            </a:r>
          </a:p>
        </p:txBody>
      </p:sp>
      <p:sp>
        <p:nvSpPr>
          <p:cNvPr id="41" name="Ellipse 41"/>
          <p:cNvSpPr/>
          <p:nvPr/>
        </p:nvSpPr>
        <p:spPr>
          <a:xfrm>
            <a:off x="2838450" y="5934075"/>
            <a:ext cx="228600" cy="228600"/>
          </a:xfrm>
          <a:prstGeom prst="ellipse">
            <a:avLst/>
          </a:prstGeom>
          <a:solidFill>
            <a:srgbClr val="E17055">
              <a:alpha val="40000"/>
            </a:srgbClr>
          </a:solidFill>
          <a:ln>
            <a:noFill/>
          </a:ln>
        </p:spPr>
      </p:sp>
      <p:sp>
        <p:nvSpPr>
          <p:cNvPr id="42" name="TextBox 42"/>
          <p:cNvSpPr txBox="1"/>
          <p:nvPr/>
        </p:nvSpPr>
        <p:spPr>
          <a:xfrm>
            <a:off x="3132772" y="6006941"/>
            <a:ext cx="5029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次要指标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82665" y="464915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652260" y="463296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★★★★★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607618" y="4657249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完美适配咨询和数据类幻灯片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06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Line 3"/>
          <p:cNvSpPr/>
          <p:nvPr/>
        </p:nvSpPr>
        <p:spPr>
          <a:xfrm>
            <a:off x="762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4" name="Line 4"/>
          <p:cNvSpPr/>
          <p:nvPr/>
        </p:nvSpPr>
        <p:spPr>
          <a:xfrm>
            <a:off x="17145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5" name="Line 5"/>
          <p:cNvSpPr/>
          <p:nvPr/>
        </p:nvSpPr>
        <p:spPr>
          <a:xfrm>
            <a:off x="2667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6" name="Line 6"/>
          <p:cNvSpPr/>
          <p:nvPr/>
        </p:nvSpPr>
        <p:spPr>
          <a:xfrm>
            <a:off x="36195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7" name="Line 7"/>
          <p:cNvSpPr/>
          <p:nvPr/>
        </p:nvSpPr>
        <p:spPr>
          <a:xfrm>
            <a:off x="4572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8" name="Line 8"/>
          <p:cNvSpPr/>
          <p:nvPr/>
        </p:nvSpPr>
        <p:spPr>
          <a:xfrm>
            <a:off x="55245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9" name="Line 9"/>
          <p:cNvSpPr/>
          <p:nvPr/>
        </p:nvSpPr>
        <p:spPr>
          <a:xfrm>
            <a:off x="6477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10" name="Line 10"/>
          <p:cNvSpPr/>
          <p:nvPr/>
        </p:nvSpPr>
        <p:spPr>
          <a:xfrm>
            <a:off x="74295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11" name="Line 11"/>
          <p:cNvSpPr/>
          <p:nvPr/>
        </p:nvSpPr>
        <p:spPr>
          <a:xfrm>
            <a:off x="8382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12" name="Line 12"/>
          <p:cNvSpPr/>
          <p:nvPr/>
        </p:nvSpPr>
        <p:spPr>
          <a:xfrm>
            <a:off x="93345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13" name="Line 13"/>
          <p:cNvSpPr/>
          <p:nvPr/>
        </p:nvSpPr>
        <p:spPr>
          <a:xfrm>
            <a:off x="10287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14" name="Line 14"/>
          <p:cNvSpPr/>
          <p:nvPr/>
        </p:nvSpPr>
        <p:spPr>
          <a:xfrm>
            <a:off x="11430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E63946">
                <a:alpha val="6000"/>
              </a:srgbClr>
            </a:solidFill>
          </a:ln>
        </p:spPr>
      </p:sp>
      <p:sp>
        <p:nvSpPr>
          <p:cNvPr id="15" name="Rectangle 15"/>
          <p:cNvSpPr/>
          <p:nvPr/>
        </p:nvSpPr>
        <p:spPr>
          <a:xfrm>
            <a:off x="762000" y="1905000"/>
            <a:ext cx="1905000" cy="1905000"/>
          </a:xfrm>
          <a:prstGeom prst="rect">
            <a:avLst/>
          </a:prstGeom>
          <a:solidFill>
            <a:srgbClr val="E63946">
              <a:alpha val="90000"/>
            </a:srgbClr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41105" y="2171700"/>
            <a:ext cx="1746790" cy="182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03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66160" y="2308860"/>
            <a:ext cx="2393166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200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Müller-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66160" y="2956560"/>
            <a:ext cx="3423695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200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Brockmann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92830" y="3678555"/>
            <a:ext cx="1280160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rgbClr val="1D3557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瑞士网格</a:t>
            </a:r>
          </a:p>
        </p:txBody>
      </p:sp>
      <p:sp>
        <p:nvSpPr>
          <p:cNvPr id="20" name="Rectangle 20"/>
          <p:cNvSpPr/>
          <p:nvPr/>
        </p:nvSpPr>
        <p:spPr>
          <a:xfrm>
            <a:off x="3619500" y="4095750"/>
            <a:ext cx="1524000" cy="266700"/>
          </a:xfrm>
          <a:prstGeom prst="rect">
            <a:avLst/>
          </a:prstGeom>
          <a:solidFill>
            <a:srgbClr val="1D3557">
              <a:alpha val="8000"/>
            </a:srgbClr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3941921" y="418099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06165" y="4744402"/>
            <a:ext cx="136850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SWISS GRID SYSTEM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07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Line 3"/>
          <p:cNvSpPr/>
          <p:nvPr/>
        </p:nvSpPr>
        <p:spPr>
          <a:xfrm>
            <a:off x="762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2858">
            <a:solidFill>
              <a:srgbClr val="E63946">
                <a:alpha val="4000"/>
              </a:srgbClr>
            </a:solidFill>
          </a:ln>
        </p:spPr>
      </p:sp>
      <p:sp>
        <p:nvSpPr>
          <p:cNvPr id="4" name="Line 4"/>
          <p:cNvSpPr/>
          <p:nvPr/>
        </p:nvSpPr>
        <p:spPr>
          <a:xfrm>
            <a:off x="4572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2858">
            <a:solidFill>
              <a:srgbClr val="E63946">
                <a:alpha val="4000"/>
              </a:srgbClr>
            </a:solidFill>
          </a:ln>
        </p:spPr>
      </p:sp>
      <p:sp>
        <p:nvSpPr>
          <p:cNvPr id="5" name="Line 5"/>
          <p:cNvSpPr/>
          <p:nvPr/>
        </p:nvSpPr>
        <p:spPr>
          <a:xfrm>
            <a:off x="6477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2858">
            <a:solidFill>
              <a:srgbClr val="E63946">
                <a:alpha val="4000"/>
              </a:srgbClr>
            </a:solidFill>
          </a:ln>
        </p:spPr>
      </p:sp>
      <p:sp>
        <p:nvSpPr>
          <p:cNvPr id="6" name="Line 6"/>
          <p:cNvSpPr/>
          <p:nvPr/>
        </p:nvSpPr>
        <p:spPr>
          <a:xfrm>
            <a:off x="11430000" y="0"/>
            <a:ext cx="9525" cy="6858000"/>
          </a:xfrm>
          <a:custGeom>
            <a:avLst/>
            <a:gdLst/>
            <a:ahLst/>
            <a:cxnLst/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2858">
            <a:solidFill>
              <a:srgbClr val="E63946">
                <a:alpha val="4000"/>
              </a:srgbClr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750570" y="379095"/>
            <a:ext cx="17467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E63946"/>
                </a:solidFill>
                <a:latin typeface="Arial"/>
                <a:ea typeface="Microsoft YaHei"/>
                <a:cs typeface="Arial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442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5805" y="740092"/>
            <a:ext cx="4246262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Müller-Brockmann ·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93055" y="740092"/>
            <a:ext cx="1820608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瑞士网格</a:t>
            </a:r>
          </a:p>
        </p:txBody>
      </p:sp>
      <p:sp>
        <p:nvSpPr>
          <p:cNvPr id="11" name="Rectangle 11"/>
          <p:cNvSpPr/>
          <p:nvPr/>
        </p:nvSpPr>
        <p:spPr>
          <a:xfrm>
            <a:off x="762000" y="1219200"/>
            <a:ext cx="952500" cy="28575"/>
          </a:xfrm>
          <a:prstGeom prst="rect">
            <a:avLst/>
          </a:prstGeom>
          <a:solidFill>
            <a:srgbClr val="E63946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744855" y="1473518"/>
            <a:ext cx="360302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D3557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"数学网格系统作为所有视觉决策的基础"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1982152"/>
            <a:ext cx="83177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E63946"/>
                </a:solidFill>
                <a:latin typeface="Arial"/>
                <a:ea typeface="Microsoft YaHei"/>
                <a:cs typeface="Arial"/>
              </a:rPr>
              <a:t>VISUAL DNA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6760" y="2232660"/>
            <a:ext cx="73152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数学网格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89760" y="2232660"/>
            <a:ext cx="9067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非对称和谐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13760" y="2232660"/>
            <a:ext cx="9067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字体即设计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37760" y="2232660"/>
            <a:ext cx="73152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客观传达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12" y="283130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9" name="Rectangle 19"/>
          <p:cNvSpPr/>
          <p:nvPr/>
        </p:nvSpPr>
        <p:spPr>
          <a:xfrm>
            <a:off x="762000" y="3095625"/>
            <a:ext cx="3810000" cy="9525"/>
          </a:xfrm>
          <a:prstGeom prst="rect">
            <a:avLst/>
          </a:prstGeom>
          <a:solidFill>
            <a:srgbClr val="1D3557">
              <a:alpha val="10000"/>
            </a:srgbClr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748665" y="3220402"/>
            <a:ext cx="178255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所有元素吸附到 12 列网格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8665" y="3449002"/>
            <a:ext cx="248797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统一 text-anchor="start" 左对齐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8665" y="3677602"/>
            <a:ext cx="159853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严格限制 2-3 色调色板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48665" y="3906202"/>
            <a:ext cx="20432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零装饰 — 每个元素为信息服务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510212" y="4180900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25" name="Rectangle 25"/>
          <p:cNvSpPr/>
          <p:nvPr/>
        </p:nvSpPr>
        <p:spPr>
          <a:xfrm>
            <a:off x="5524500" y="4445219"/>
            <a:ext cx="5715000" cy="9525"/>
          </a:xfrm>
          <a:prstGeom prst="rect">
            <a:avLst/>
          </a:prstGeom>
          <a:solidFill>
            <a:srgbClr val="1D3557">
              <a:alpha val="10000"/>
            </a:srgbClr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5511165" y="4589046"/>
            <a:ext cx="291736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44444"/>
                </a:solidFill>
                <a:latin typeface="Arial"/>
                <a:ea typeface="Microsoft YaHei"/>
                <a:cs typeface="Arial"/>
              </a:rPr>
              <a:t>学术演示 · 建筑/设计评审 · 现代主义品牌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510212" y="5038150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28" name="Rectangle 28"/>
          <p:cNvSpPr/>
          <p:nvPr/>
        </p:nvSpPr>
        <p:spPr>
          <a:xfrm>
            <a:off x="5524500" y="5302469"/>
            <a:ext cx="5715000" cy="9525"/>
          </a:xfrm>
          <a:prstGeom prst="rect">
            <a:avLst/>
          </a:prstGeom>
          <a:solidFill>
            <a:srgbClr val="1D3557">
              <a:alpha val="10000"/>
            </a:srgbClr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5511165" y="5427246"/>
            <a:ext cx="327007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有限调色板：主文字色 + 一个粗犷的几何强调色</a:t>
            </a:r>
          </a:p>
        </p:txBody>
      </p:sp>
      <p:sp>
        <p:nvSpPr>
          <p:cNvPr id="30" name="Rectangle 30"/>
          <p:cNvSpPr/>
          <p:nvPr/>
        </p:nvSpPr>
        <p:spPr>
          <a:xfrm>
            <a:off x="5524500" y="5731094"/>
            <a:ext cx="266700" cy="266700"/>
          </a:xfrm>
          <a:prstGeom prst="rect">
            <a:avLst/>
          </a:prstGeom>
          <a:solidFill>
            <a:srgbClr val="1D3557"/>
          </a:solidFill>
          <a:ln>
            <a:noFill/>
          </a:ln>
        </p:spPr>
      </p:sp>
      <p:sp>
        <p:nvSpPr>
          <p:cNvPr id="31" name="TextBox 31"/>
          <p:cNvSpPr txBox="1"/>
          <p:nvPr/>
        </p:nvSpPr>
        <p:spPr>
          <a:xfrm>
            <a:off x="5856922" y="5832535"/>
            <a:ext cx="454724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#1D3557</a:t>
            </a:r>
          </a:p>
        </p:txBody>
      </p:sp>
      <p:sp>
        <p:nvSpPr>
          <p:cNvPr id="32" name="Rectangle 32"/>
          <p:cNvSpPr/>
          <p:nvPr/>
        </p:nvSpPr>
        <p:spPr>
          <a:xfrm>
            <a:off x="6667500" y="5731094"/>
            <a:ext cx="266700" cy="266700"/>
          </a:xfrm>
          <a:prstGeom prst="rect">
            <a:avLst/>
          </a:prstGeom>
          <a:solidFill>
            <a:srgbClr val="E63946"/>
          </a:solidFill>
          <a:ln>
            <a:noFill/>
          </a:ln>
        </p:spPr>
      </p:sp>
      <p:sp>
        <p:nvSpPr>
          <p:cNvPr id="33" name="TextBox 33"/>
          <p:cNvSpPr txBox="1"/>
          <p:nvPr/>
        </p:nvSpPr>
        <p:spPr>
          <a:xfrm>
            <a:off x="6999922" y="5832535"/>
            <a:ext cx="48484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#E63946</a:t>
            </a:r>
          </a:p>
        </p:txBody>
      </p:sp>
      <p:sp>
        <p:nvSpPr>
          <p:cNvPr id="34" name="Rectangle 34"/>
          <p:cNvSpPr/>
          <p:nvPr/>
        </p:nvSpPr>
        <p:spPr>
          <a:xfrm>
            <a:off x="7810500" y="5731094"/>
            <a:ext cx="26670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</p:spPr>
      </p:sp>
      <p:sp>
        <p:nvSpPr>
          <p:cNvPr id="35" name="TextBox 35"/>
          <p:cNvSpPr txBox="1"/>
          <p:nvPr/>
        </p:nvSpPr>
        <p:spPr>
          <a:xfrm>
            <a:off x="8142922" y="5832535"/>
            <a:ext cx="48484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#FFFFFF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7712" y="4831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D3557"/>
                </a:solidFill>
                <a:latin typeface="Arial"/>
                <a:ea typeface="Microsoft YaHei"/>
                <a:cs typeface="Arial"/>
              </a:rPr>
              <a:t>代表作品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48665" y="5106352"/>
            <a:ext cx="35767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Müller-Brockmann 音乐会海报 · 瑞士国际主义风格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8665" y="588740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18260" y="587121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178368" y="5895499"/>
            <a:ext cx="258794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结构化内容非常适合；不太适合情感营销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08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16351ABF-1212-2F3B-1F5F-7BEADFB9EDCD}"/>
              </a:ext>
            </a:extLst>
          </p:cNvPr>
          <p:cNvGrpSpPr/>
          <p:nvPr/>
        </p:nvGrpSpPr>
        <p:grpSpPr>
          <a:xfrm>
            <a:off x="8010524" y="824898"/>
            <a:ext cx="2949625" cy="3081304"/>
            <a:chOff x="8010525" y="824898"/>
            <a:chExt cx="2667000" cy="2786062"/>
          </a:xfrm>
        </p:grpSpPr>
        <p:sp>
          <p:nvSpPr>
            <p:cNvPr id="42" name="Ellipse 18">
              <a:extLst>
                <a:ext uri="{FF2B5EF4-FFF2-40B4-BE49-F238E27FC236}">
                  <a16:creationId xmlns:a16="http://schemas.microsoft.com/office/drawing/2014/main" id="{E90CEDD0-D1E4-1B3E-A0F1-9F9802112ED5}"/>
                </a:ext>
              </a:extLst>
            </p:cNvPr>
            <p:cNvSpPr/>
            <p:nvPr/>
          </p:nvSpPr>
          <p:spPr>
            <a:xfrm>
              <a:off x="8201025" y="1015398"/>
              <a:ext cx="2286000" cy="2286000"/>
            </a:xfrm>
            <a:prstGeom prst="ellipse">
              <a:avLst/>
            </a:prstGeom>
            <a:noFill/>
            <a:ln w="19050">
              <a:solidFill>
                <a:srgbClr val="C0392B"/>
              </a:solidFill>
            </a:ln>
          </p:spPr>
        </p:sp>
        <p:sp>
          <p:nvSpPr>
            <p:cNvPr id="43" name="Ellipse 19">
              <a:extLst>
                <a:ext uri="{FF2B5EF4-FFF2-40B4-BE49-F238E27FC236}">
                  <a16:creationId xmlns:a16="http://schemas.microsoft.com/office/drawing/2014/main" id="{67558616-4C15-D40C-0B02-790A17B79E06}"/>
                </a:ext>
              </a:extLst>
            </p:cNvPr>
            <p:cNvSpPr/>
            <p:nvPr/>
          </p:nvSpPr>
          <p:spPr>
            <a:xfrm>
              <a:off x="8486775" y="1301148"/>
              <a:ext cx="1714500" cy="1714500"/>
            </a:xfrm>
            <a:prstGeom prst="ellipse">
              <a:avLst/>
            </a:prstGeom>
            <a:noFill/>
            <a:ln w="14288">
              <a:solidFill>
                <a:srgbClr val="C0392B">
                  <a:alpha val="60000"/>
                </a:srgbClr>
              </a:solidFill>
            </a:ln>
          </p:spPr>
        </p:sp>
        <p:sp>
          <p:nvSpPr>
            <p:cNvPr id="44" name="Ellipse 20">
              <a:extLst>
                <a:ext uri="{FF2B5EF4-FFF2-40B4-BE49-F238E27FC236}">
                  <a16:creationId xmlns:a16="http://schemas.microsoft.com/office/drawing/2014/main" id="{2B036715-78BB-E36B-61FF-E9E82215296F}"/>
                </a:ext>
              </a:extLst>
            </p:cNvPr>
            <p:cNvSpPr/>
            <p:nvPr/>
          </p:nvSpPr>
          <p:spPr>
            <a:xfrm>
              <a:off x="8772525" y="1586898"/>
              <a:ext cx="1143000" cy="1143000"/>
            </a:xfrm>
            <a:prstGeom prst="ellipse">
              <a:avLst/>
            </a:prstGeom>
            <a:noFill/>
            <a:ln w="9525">
              <a:solidFill>
                <a:srgbClr val="C0392B">
                  <a:alpha val="40000"/>
                </a:srgbClr>
              </a:solidFill>
            </a:ln>
          </p:spPr>
        </p:sp>
        <p:sp>
          <p:nvSpPr>
            <p:cNvPr id="45" name="Ellipse 21">
              <a:extLst>
                <a:ext uri="{FF2B5EF4-FFF2-40B4-BE49-F238E27FC236}">
                  <a16:creationId xmlns:a16="http://schemas.microsoft.com/office/drawing/2014/main" id="{9A3BC900-2E10-E226-5BCD-6BC4D3EDC47F}"/>
                </a:ext>
              </a:extLst>
            </p:cNvPr>
            <p:cNvSpPr/>
            <p:nvPr/>
          </p:nvSpPr>
          <p:spPr>
            <a:xfrm>
              <a:off x="9058275" y="1872648"/>
              <a:ext cx="571500" cy="571500"/>
            </a:xfrm>
            <a:prstGeom prst="ellipse">
              <a:avLst/>
            </a:prstGeom>
            <a:noFill/>
            <a:ln w="7620">
              <a:solidFill>
                <a:srgbClr val="C0392B">
                  <a:alpha val="20000"/>
                </a:srgbClr>
              </a:solidFill>
            </a:ln>
          </p:spPr>
        </p:sp>
        <p:sp>
          <p:nvSpPr>
            <p:cNvPr id="46" name="Ellipse 22">
              <a:extLst>
                <a:ext uri="{FF2B5EF4-FFF2-40B4-BE49-F238E27FC236}">
                  <a16:creationId xmlns:a16="http://schemas.microsoft.com/office/drawing/2014/main" id="{DFE1E471-6771-BF58-ECF4-D54F64D21FB0}"/>
                </a:ext>
              </a:extLst>
            </p:cNvPr>
            <p:cNvSpPr/>
            <p:nvPr/>
          </p:nvSpPr>
          <p:spPr>
            <a:xfrm>
              <a:off x="9296400" y="2110773"/>
              <a:ext cx="95250" cy="95250"/>
            </a:xfrm>
            <a:prstGeom prst="ellipse">
              <a:avLst/>
            </a:prstGeom>
            <a:solidFill>
              <a:srgbClr val="C0392B"/>
            </a:solidFill>
            <a:ln>
              <a:noFill/>
            </a:ln>
          </p:spPr>
        </p:sp>
        <p:sp>
          <p:nvSpPr>
            <p:cNvPr id="47" name="Line 23">
              <a:extLst>
                <a:ext uri="{FF2B5EF4-FFF2-40B4-BE49-F238E27FC236}">
                  <a16:creationId xmlns:a16="http://schemas.microsoft.com/office/drawing/2014/main" id="{1FD63628-FB8C-F05F-2580-22FE9604D0FD}"/>
                </a:ext>
              </a:extLst>
            </p:cNvPr>
            <p:cNvSpPr/>
            <p:nvPr/>
          </p:nvSpPr>
          <p:spPr>
            <a:xfrm>
              <a:off x="8010525" y="2158398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2858">
              <a:solidFill>
                <a:srgbClr val="2C2C2C"/>
              </a:solidFill>
            </a:ln>
          </p:spPr>
        </p:sp>
        <p:sp>
          <p:nvSpPr>
            <p:cNvPr id="48" name="Line 24">
              <a:extLst>
                <a:ext uri="{FF2B5EF4-FFF2-40B4-BE49-F238E27FC236}">
                  <a16:creationId xmlns:a16="http://schemas.microsoft.com/office/drawing/2014/main" id="{8A665667-C367-E824-4038-C0FC8AAF38AA}"/>
                </a:ext>
              </a:extLst>
            </p:cNvPr>
            <p:cNvSpPr/>
            <p:nvPr/>
          </p:nvSpPr>
          <p:spPr>
            <a:xfrm>
              <a:off x="9344025" y="824898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2858">
              <a:solidFill>
                <a:srgbClr val="2C2C2C"/>
              </a:solidFill>
            </a:ln>
          </p:spPr>
        </p:sp>
        <p:sp>
          <p:nvSpPr>
            <p:cNvPr id="49" name="TextBox 25">
              <a:extLst>
                <a:ext uri="{FF2B5EF4-FFF2-40B4-BE49-F238E27FC236}">
                  <a16:creationId xmlns:a16="http://schemas.microsoft.com/office/drawing/2014/main" id="{2A12A883-8B8D-CD38-2740-767D663A44C6}"/>
                </a:ext>
              </a:extLst>
            </p:cNvPr>
            <p:cNvSpPr txBox="1"/>
            <p:nvPr/>
          </p:nvSpPr>
          <p:spPr>
            <a:xfrm>
              <a:off x="8781336" y="3458560"/>
              <a:ext cx="1125379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999999"/>
                  </a:solidFill>
                  <a:latin typeface="Arial"/>
                  <a:ea typeface="Microsoft YaHei"/>
                  <a:cs typeface="Arial"/>
                </a:rPr>
                <a:t>致敬 musica viva 海报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8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44855" y="616268"/>
            <a:ext cx="25117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333333"/>
                </a:solidFill>
                <a:latin typeface="Georgia"/>
                <a:ea typeface="SimSun"/>
                <a:cs typeface="Georgia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01040" y="2720340"/>
            <a:ext cx="2049780" cy="975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rgbClr val="333333"/>
                </a:solidFill>
                <a:latin typeface="Georgia"/>
                <a:ea typeface="SimSun"/>
                <a:cs typeface="Georgia"/>
              </a:rPr>
              <a:t>Tufte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425" y="3567112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dirty="0">
                <a:solidFill>
                  <a:srgbClr val="333333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数据真实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9618" y="418099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7712" y="4545806"/>
            <a:ext cx="89118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AAAAAA"/>
                </a:solidFill>
                <a:latin typeface="Georgia"/>
                <a:ea typeface="SimSun"/>
                <a:cs typeface="Georgia"/>
              </a:rPr>
              <a:t>DATA TRUTH</a:t>
            </a:r>
          </a:p>
        </p:txBody>
      </p:sp>
      <p:sp>
        <p:nvSpPr>
          <p:cNvPr id="8" name="Polyline 8"/>
          <p:cNvSpPr/>
          <p:nvPr/>
        </p:nvSpPr>
        <p:spPr>
          <a:xfrm>
            <a:off x="7620000" y="2362200"/>
            <a:ext cx="1714500" cy="495300"/>
          </a:xfrm>
          <a:custGeom>
            <a:avLst/>
            <a:gdLst/>
            <a:ahLst/>
            <a:cxnLst/>
            <a:rect l="l" t="t" r="r" b="b"/>
            <a:pathLst>
              <a:path w="1714500" h="495300">
                <a:moveTo>
                  <a:pt x="0" y="495300"/>
                </a:moveTo>
                <a:lnTo>
                  <a:pt x="190500" y="400050"/>
                </a:lnTo>
                <a:lnTo>
                  <a:pt x="381000" y="447675"/>
                </a:lnTo>
                <a:lnTo>
                  <a:pt x="571500" y="304800"/>
                </a:lnTo>
                <a:lnTo>
                  <a:pt x="762000" y="257175"/>
                </a:lnTo>
                <a:lnTo>
                  <a:pt x="952500" y="209550"/>
                </a:lnTo>
                <a:lnTo>
                  <a:pt x="1143000" y="114300"/>
                </a:lnTo>
                <a:lnTo>
                  <a:pt x="1333500" y="161925"/>
                </a:lnTo>
                <a:lnTo>
                  <a:pt x="1524000" y="19050"/>
                </a:lnTo>
                <a:lnTo>
                  <a:pt x="1714500" y="0"/>
                </a:lnTo>
              </a:path>
            </a:pathLst>
          </a:custGeom>
          <a:noFill/>
          <a:ln w="14288">
            <a:solidFill>
              <a:srgbClr val="333333"/>
            </a:solidFill>
          </a:ln>
        </p:spPr>
      </p:sp>
      <p:sp>
        <p:nvSpPr>
          <p:cNvPr id="9" name="Ellipse 9"/>
          <p:cNvSpPr/>
          <p:nvPr/>
        </p:nvSpPr>
        <p:spPr>
          <a:xfrm>
            <a:off x="9310688" y="2338388"/>
            <a:ext cx="47625" cy="47625"/>
          </a:xfrm>
          <a:prstGeom prst="ellipse">
            <a:avLst/>
          </a:prstGeom>
          <a:solidFill>
            <a:srgbClr val="4A7C59"/>
          </a:solidFill>
          <a:ln>
            <a:noFill/>
          </a:ln>
        </p:spPr>
      </p:sp>
      <p:sp>
        <p:nvSpPr>
          <p:cNvPr id="10" name="Polyline 10"/>
          <p:cNvSpPr/>
          <p:nvPr/>
        </p:nvSpPr>
        <p:spPr>
          <a:xfrm>
            <a:off x="7620000" y="2952750"/>
            <a:ext cx="1714500" cy="333375"/>
          </a:xfrm>
          <a:custGeom>
            <a:avLst/>
            <a:gdLst/>
            <a:ahLst/>
            <a:cxnLst/>
            <a:rect l="l" t="t" r="r" b="b"/>
            <a:pathLst>
              <a:path w="1714500" h="333375">
                <a:moveTo>
                  <a:pt x="0" y="285750"/>
                </a:moveTo>
                <a:lnTo>
                  <a:pt x="190500" y="333375"/>
                </a:lnTo>
                <a:lnTo>
                  <a:pt x="381000" y="238125"/>
                </a:lnTo>
                <a:lnTo>
                  <a:pt x="571500" y="266700"/>
                </a:lnTo>
                <a:lnTo>
                  <a:pt x="762000" y="190500"/>
                </a:lnTo>
                <a:lnTo>
                  <a:pt x="952500" y="142875"/>
                </a:lnTo>
                <a:lnTo>
                  <a:pt x="1143000" y="171450"/>
                </a:lnTo>
                <a:lnTo>
                  <a:pt x="1333500" y="95250"/>
                </a:lnTo>
                <a:lnTo>
                  <a:pt x="1524000" y="47625"/>
                </a:lnTo>
                <a:lnTo>
                  <a:pt x="1714500" y="0"/>
                </a:lnTo>
              </a:path>
            </a:pathLst>
          </a:custGeom>
          <a:noFill/>
          <a:ln w="14288">
            <a:solidFill>
              <a:srgbClr val="333333"/>
            </a:solidFill>
          </a:ln>
        </p:spPr>
      </p:sp>
      <p:sp>
        <p:nvSpPr>
          <p:cNvPr id="11" name="Ellipse 11"/>
          <p:cNvSpPr/>
          <p:nvPr/>
        </p:nvSpPr>
        <p:spPr>
          <a:xfrm>
            <a:off x="9310688" y="2928938"/>
            <a:ext cx="47625" cy="47625"/>
          </a:xfrm>
          <a:prstGeom prst="ellipse">
            <a:avLst/>
          </a:prstGeom>
          <a:solidFill>
            <a:srgbClr val="4A7C59"/>
          </a:solidFill>
          <a:ln>
            <a:noFill/>
          </a:ln>
        </p:spPr>
      </p:sp>
      <p:sp>
        <p:nvSpPr>
          <p:cNvPr id="12" name="Polyline 12"/>
          <p:cNvSpPr/>
          <p:nvPr/>
        </p:nvSpPr>
        <p:spPr>
          <a:xfrm>
            <a:off x="7620000" y="3476625"/>
            <a:ext cx="1714500" cy="190500"/>
          </a:xfrm>
          <a:custGeom>
            <a:avLst/>
            <a:gdLst/>
            <a:ahLst/>
            <a:cxnLst/>
            <a:rect l="l" t="t" r="r" b="b"/>
            <a:pathLst>
              <a:path w="1714500" h="190500">
                <a:moveTo>
                  <a:pt x="0" y="142875"/>
                </a:moveTo>
                <a:lnTo>
                  <a:pt x="190500" y="190500"/>
                </a:lnTo>
                <a:lnTo>
                  <a:pt x="381000" y="123825"/>
                </a:lnTo>
                <a:lnTo>
                  <a:pt x="571500" y="161925"/>
                </a:lnTo>
                <a:lnTo>
                  <a:pt x="762000" y="95250"/>
                </a:lnTo>
                <a:lnTo>
                  <a:pt x="952500" y="142875"/>
                </a:lnTo>
                <a:lnTo>
                  <a:pt x="1143000" y="66675"/>
                </a:lnTo>
                <a:lnTo>
                  <a:pt x="1333500" y="47625"/>
                </a:lnTo>
                <a:lnTo>
                  <a:pt x="1524000" y="28575"/>
                </a:lnTo>
                <a:lnTo>
                  <a:pt x="1714500" y="0"/>
                </a:lnTo>
              </a:path>
            </a:pathLst>
          </a:custGeom>
          <a:noFill/>
          <a:ln w="14288">
            <a:solidFill>
              <a:srgbClr val="333333"/>
            </a:solidFill>
          </a:ln>
        </p:spPr>
      </p:sp>
      <p:sp>
        <p:nvSpPr>
          <p:cNvPr id="13" name="Ellipse 13"/>
          <p:cNvSpPr/>
          <p:nvPr/>
        </p:nvSpPr>
        <p:spPr>
          <a:xfrm>
            <a:off x="9310688" y="3452812"/>
            <a:ext cx="47625" cy="47625"/>
          </a:xfrm>
          <a:prstGeom prst="ellipse">
            <a:avLst/>
          </a:prstGeom>
          <a:solidFill>
            <a:srgbClr val="4A7C59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466898" y="2311241"/>
            <a:ext cx="28603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4A7C59"/>
                </a:solidFill>
                <a:latin typeface="Georgia"/>
                <a:ea typeface="SimSun"/>
                <a:cs typeface="Georgia"/>
              </a:rPr>
              <a:t>+32%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66898" y="2901791"/>
            <a:ext cx="25591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4A7C59"/>
                </a:solidFill>
                <a:latin typeface="Georgia"/>
                <a:ea typeface="SimSun"/>
                <a:cs typeface="Georgia"/>
              </a:rPr>
              <a:t>+18%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66898" y="3425666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4A7C59"/>
                </a:solidFill>
                <a:latin typeface="Georgia"/>
                <a:ea typeface="SimSun"/>
                <a:cs typeface="Georgia"/>
              </a:rPr>
              <a:t>+4%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Georgia"/>
                <a:ea typeface="SimSun"/>
                <a:cs typeface="Georgia"/>
              </a:rPr>
              <a:t>09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8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50570" y="379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4A7C59"/>
                </a:solidFill>
                <a:latin typeface="Georgia"/>
                <a:ea typeface="SimSun"/>
                <a:cs typeface="Georgia"/>
              </a:rPr>
              <a:t>04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107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信息架构流派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7710" y="661035"/>
            <a:ext cx="1488186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dirty="0">
                <a:solidFill>
                  <a:srgbClr val="333333"/>
                </a:solidFill>
                <a:latin typeface="Georgia"/>
                <a:ea typeface="SimSun"/>
                <a:cs typeface="Georgia"/>
              </a:rPr>
              <a:t>Tufte 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37410" y="661035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数据真实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5808" y="1291114"/>
            <a:ext cx="297456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i="1" dirty="0">
                <a:solidFill>
                  <a:srgbClr val="333333">
                    <a:alpha val="70000"/>
                  </a:srgbClr>
                </a:solidFill>
                <a:latin typeface="Georgia"/>
                <a:ea typeface="SimSun"/>
                <a:cs typeface="Georgia"/>
              </a:rPr>
              <a:t>"Above all else, show the data."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7712" y="1545431"/>
            <a:ext cx="201668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333333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——最重要的是，展示数据。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8665" y="2029778"/>
            <a:ext cx="79151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Visual DNA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7712" y="2259806"/>
            <a:ext cx="322433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数据墨水比 · 迷你图 · 小多图 · 高密度显示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665" y="2744152"/>
            <a:ext cx="98474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8665" y="3010852"/>
            <a:ext cx="217360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图表无网格线、无边框、无背景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3239452"/>
            <a:ext cx="310138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fill-opacity 和 stroke-width 取最小可用值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8665" y="346805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小多图布局在网格中重复相同尺寸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8665" y="36966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每页高密度数据点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48665" y="4363402"/>
            <a:ext cx="98474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48665" y="4630102"/>
            <a:ext cx="22196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科学演示 · 研究报告 · 定量分析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48665" y="507777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48665" y="5315902"/>
            <a:ext cx="396782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墨水印纸：深色文字 + 白/米色背景，颜色仅用于数据编码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8665" y="588740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8260" y="587121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★★★☆☆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178368" y="5895499"/>
            <a:ext cx="315753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数据优先的受众非常有力；一般受众可能过于简朴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306842" y="647509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Georgia"/>
                <a:ea typeface="SimSun"/>
                <a:cs typeface="Georgia"/>
              </a:rPr>
              <a:t>10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902D1E9F-3111-6152-741B-96BB17C32C78}"/>
              </a:ext>
            </a:extLst>
          </p:cNvPr>
          <p:cNvSpPr txBox="1"/>
          <p:nvPr/>
        </p:nvSpPr>
        <p:spPr>
          <a:xfrm>
            <a:off x="5321618" y="1894999"/>
            <a:ext cx="155733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2C2C2C"/>
                </a:solidFill>
                <a:latin typeface="Georgia"/>
                <a:ea typeface="SimSun"/>
                <a:cs typeface="Georgia"/>
              </a:rPr>
              <a:t>Data-Ink Ratio 可视化</a:t>
            </a:r>
          </a:p>
        </p:txBody>
      </p:sp>
      <p:sp>
        <p:nvSpPr>
          <p:cNvPr id="38" name="Rectangle 21">
            <a:extLst>
              <a:ext uri="{FF2B5EF4-FFF2-40B4-BE49-F238E27FC236}">
                <a16:creationId xmlns:a16="http://schemas.microsoft.com/office/drawing/2014/main" id="{9294693F-AD0A-68AE-D77F-8C02CDEE5CD8}"/>
              </a:ext>
            </a:extLst>
          </p:cNvPr>
          <p:cNvSpPr/>
          <p:nvPr/>
        </p:nvSpPr>
        <p:spPr>
          <a:xfrm>
            <a:off x="5334000" y="2190750"/>
            <a:ext cx="2857500" cy="1047750"/>
          </a:xfrm>
          <a:prstGeom prst="rect">
            <a:avLst/>
          </a:prstGeom>
          <a:noFill/>
          <a:ln w="4762">
            <a:solidFill>
              <a:srgbClr val="CCCCCC"/>
            </a:solidFill>
          </a:ln>
        </p:spPr>
      </p:sp>
      <p:sp>
        <p:nvSpPr>
          <p:cNvPr id="39" name="TextBox 22">
            <a:extLst>
              <a:ext uri="{FF2B5EF4-FFF2-40B4-BE49-F238E27FC236}">
                <a16:creationId xmlns:a16="http://schemas.microsoft.com/office/drawing/2014/main" id="{852B7B05-BF88-D786-57C1-DD3BD11C09F7}"/>
              </a:ext>
            </a:extLst>
          </p:cNvPr>
          <p:cNvSpPr txBox="1"/>
          <p:nvPr/>
        </p:nvSpPr>
        <p:spPr>
          <a:xfrm>
            <a:off x="5419725" y="2281238"/>
            <a:ext cx="550307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99999"/>
                </a:solidFill>
                <a:latin typeface="Georgia"/>
                <a:ea typeface="SimSun"/>
                <a:cs typeface="Georgia"/>
              </a:rPr>
              <a:t>装饰过多 ✗</a:t>
            </a:r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5164B814-E9D3-EDD9-86FD-968CB73E6B76}"/>
              </a:ext>
            </a:extLst>
          </p:cNvPr>
          <p:cNvSpPr/>
          <p:nvPr/>
        </p:nvSpPr>
        <p:spPr>
          <a:xfrm>
            <a:off x="5524500" y="2476500"/>
            <a:ext cx="2476500" cy="666750"/>
          </a:xfrm>
          <a:prstGeom prst="rect">
            <a:avLst/>
          </a:prstGeom>
          <a:solidFill>
            <a:srgbClr val="F0E6D0">
              <a:alpha val="30000"/>
            </a:srgbClr>
          </a:solidFill>
          <a:ln>
            <a:noFill/>
          </a:ln>
        </p:spPr>
      </p:sp>
      <p:sp>
        <p:nvSpPr>
          <p:cNvPr id="41" name="Line 24">
            <a:extLst>
              <a:ext uri="{FF2B5EF4-FFF2-40B4-BE49-F238E27FC236}">
                <a16:creationId xmlns:a16="http://schemas.microsoft.com/office/drawing/2014/main" id="{7103E385-625D-D2EC-5871-77002969B204}"/>
              </a:ext>
            </a:extLst>
          </p:cNvPr>
          <p:cNvSpPr/>
          <p:nvPr/>
        </p:nvSpPr>
        <p:spPr>
          <a:xfrm>
            <a:off x="5524500" y="2667000"/>
            <a:ext cx="2476500" cy="9525"/>
          </a:xfrm>
          <a:custGeom>
            <a:avLst/>
            <a:gdLst/>
            <a:ahLst/>
            <a:cxnLst/>
            <a:rect l="l" t="t" r="r" b="b"/>
            <a:pathLst>
              <a:path w="2476500" h="9525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19050">
            <a:solidFill>
              <a:srgbClr val="CCCCCC"/>
            </a:solidFill>
          </a:ln>
        </p:spPr>
      </p:sp>
      <p:sp>
        <p:nvSpPr>
          <p:cNvPr id="42" name="Line 25">
            <a:extLst>
              <a:ext uri="{FF2B5EF4-FFF2-40B4-BE49-F238E27FC236}">
                <a16:creationId xmlns:a16="http://schemas.microsoft.com/office/drawing/2014/main" id="{AF1E2702-1BB7-68EF-899C-D9407AD7B2F4}"/>
              </a:ext>
            </a:extLst>
          </p:cNvPr>
          <p:cNvSpPr/>
          <p:nvPr/>
        </p:nvSpPr>
        <p:spPr>
          <a:xfrm>
            <a:off x="5524500" y="2857500"/>
            <a:ext cx="2476500" cy="9525"/>
          </a:xfrm>
          <a:custGeom>
            <a:avLst/>
            <a:gdLst/>
            <a:ahLst/>
            <a:cxnLst/>
            <a:rect l="l" t="t" r="r" b="b"/>
            <a:pathLst>
              <a:path w="2476500" h="9525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19050">
            <a:solidFill>
              <a:srgbClr val="CCCCCC"/>
            </a:solidFill>
          </a:ln>
        </p:spPr>
      </p:sp>
      <p:sp>
        <p:nvSpPr>
          <p:cNvPr id="43" name="Line 26">
            <a:extLst>
              <a:ext uri="{FF2B5EF4-FFF2-40B4-BE49-F238E27FC236}">
                <a16:creationId xmlns:a16="http://schemas.microsoft.com/office/drawing/2014/main" id="{4857B03A-508B-7CC6-F757-5E6524DA4384}"/>
              </a:ext>
            </a:extLst>
          </p:cNvPr>
          <p:cNvSpPr/>
          <p:nvPr/>
        </p:nvSpPr>
        <p:spPr>
          <a:xfrm>
            <a:off x="5524500" y="3048000"/>
            <a:ext cx="2476500" cy="9525"/>
          </a:xfrm>
          <a:custGeom>
            <a:avLst/>
            <a:gdLst/>
            <a:ahLst/>
            <a:cxnLst/>
            <a:rect l="l" t="t" r="r" b="b"/>
            <a:pathLst>
              <a:path w="2476500" h="9525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19050">
            <a:solidFill>
              <a:srgbClr val="CCCCCC"/>
            </a:solidFill>
          </a:ln>
        </p:spPr>
      </p:sp>
      <p:sp>
        <p:nvSpPr>
          <p:cNvPr id="44" name="Line 27">
            <a:extLst>
              <a:ext uri="{FF2B5EF4-FFF2-40B4-BE49-F238E27FC236}">
                <a16:creationId xmlns:a16="http://schemas.microsoft.com/office/drawing/2014/main" id="{15454987-1FCB-ABAB-EF99-4ACCFF5E092B}"/>
              </a:ext>
            </a:extLst>
          </p:cNvPr>
          <p:cNvSpPr/>
          <p:nvPr/>
        </p:nvSpPr>
        <p:spPr>
          <a:xfrm>
            <a:off x="6191250" y="2476500"/>
            <a:ext cx="9525" cy="666750"/>
          </a:xfrm>
          <a:custGeom>
            <a:avLst/>
            <a:gdLst/>
            <a:ahLst/>
            <a:cxnLst/>
            <a:rect l="l" t="t" r="r" b="b"/>
            <a:pathLst>
              <a:path w="9525" h="666750">
                <a:moveTo>
                  <a:pt x="0" y="0"/>
                </a:moveTo>
                <a:lnTo>
                  <a:pt x="0" y="666750"/>
                </a:lnTo>
              </a:path>
            </a:pathLst>
          </a:custGeom>
          <a:noFill/>
          <a:ln w="19050">
            <a:solidFill>
              <a:srgbClr val="CCCCCC"/>
            </a:solidFill>
          </a:ln>
        </p:spPr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C6C73B7-B541-8713-8CED-5AF5A2813322}"/>
              </a:ext>
            </a:extLst>
          </p:cNvPr>
          <p:cNvSpPr/>
          <p:nvPr/>
        </p:nvSpPr>
        <p:spPr>
          <a:xfrm>
            <a:off x="6858000" y="2476500"/>
            <a:ext cx="9525" cy="666750"/>
          </a:xfrm>
          <a:custGeom>
            <a:avLst/>
            <a:gdLst/>
            <a:ahLst/>
            <a:cxnLst/>
            <a:rect l="l" t="t" r="r" b="b"/>
            <a:pathLst>
              <a:path w="9525" h="666750">
                <a:moveTo>
                  <a:pt x="0" y="0"/>
                </a:moveTo>
                <a:lnTo>
                  <a:pt x="0" y="666750"/>
                </a:lnTo>
              </a:path>
            </a:pathLst>
          </a:custGeom>
          <a:noFill/>
          <a:ln w="19050">
            <a:solidFill>
              <a:srgbClr val="CCCCCC"/>
            </a:solidFill>
          </a:ln>
        </p:spPr>
      </p:sp>
      <p:sp>
        <p:nvSpPr>
          <p:cNvPr id="46" name="Line 29">
            <a:extLst>
              <a:ext uri="{FF2B5EF4-FFF2-40B4-BE49-F238E27FC236}">
                <a16:creationId xmlns:a16="http://schemas.microsoft.com/office/drawing/2014/main" id="{3E8B3CBC-8917-CDD1-7A69-7045281682FD}"/>
              </a:ext>
            </a:extLst>
          </p:cNvPr>
          <p:cNvSpPr/>
          <p:nvPr/>
        </p:nvSpPr>
        <p:spPr>
          <a:xfrm>
            <a:off x="7524750" y="2476500"/>
            <a:ext cx="9525" cy="666750"/>
          </a:xfrm>
          <a:custGeom>
            <a:avLst/>
            <a:gdLst/>
            <a:ahLst/>
            <a:cxnLst/>
            <a:rect l="l" t="t" r="r" b="b"/>
            <a:pathLst>
              <a:path w="9525" h="666750">
                <a:moveTo>
                  <a:pt x="0" y="0"/>
                </a:moveTo>
                <a:lnTo>
                  <a:pt x="0" y="666750"/>
                </a:lnTo>
              </a:path>
            </a:pathLst>
          </a:custGeom>
          <a:noFill/>
          <a:ln w="19050">
            <a:solidFill>
              <a:srgbClr val="CCCCCC"/>
            </a:solidFill>
          </a:ln>
        </p:spPr>
      </p:sp>
      <p:sp>
        <p:nvSpPr>
          <p:cNvPr id="47" name="Rectangle 30">
            <a:extLst>
              <a:ext uri="{FF2B5EF4-FFF2-40B4-BE49-F238E27FC236}">
                <a16:creationId xmlns:a16="http://schemas.microsoft.com/office/drawing/2014/main" id="{9629EBEE-73B0-D1D7-E313-AF26ACCB8589}"/>
              </a:ext>
            </a:extLst>
          </p:cNvPr>
          <p:cNvSpPr/>
          <p:nvPr/>
        </p:nvSpPr>
        <p:spPr>
          <a:xfrm>
            <a:off x="5619750" y="2552700"/>
            <a:ext cx="476250" cy="495300"/>
          </a:xfrm>
          <a:prstGeom prst="rect">
            <a:avLst/>
          </a:prstGeom>
          <a:solidFill>
            <a:srgbClr val="C0392B">
              <a:alpha val="30000"/>
            </a:srgbClr>
          </a:solidFill>
          <a:ln>
            <a:noFill/>
          </a:ln>
        </p:spPr>
      </p:sp>
      <p:sp>
        <p:nvSpPr>
          <p:cNvPr id="48" name="Rectangle 31">
            <a:extLst>
              <a:ext uri="{FF2B5EF4-FFF2-40B4-BE49-F238E27FC236}">
                <a16:creationId xmlns:a16="http://schemas.microsoft.com/office/drawing/2014/main" id="{B313EBB1-5F60-7B1C-1E8E-5D928CC08477}"/>
              </a:ext>
            </a:extLst>
          </p:cNvPr>
          <p:cNvSpPr/>
          <p:nvPr/>
        </p:nvSpPr>
        <p:spPr>
          <a:xfrm>
            <a:off x="6286500" y="2647950"/>
            <a:ext cx="476250" cy="400050"/>
          </a:xfrm>
          <a:prstGeom prst="rect">
            <a:avLst/>
          </a:prstGeom>
          <a:solidFill>
            <a:srgbClr val="C0392B">
              <a:alpha val="30000"/>
            </a:srgbClr>
          </a:solidFill>
          <a:ln>
            <a:noFill/>
          </a:ln>
        </p:spPr>
      </p:sp>
      <p:sp>
        <p:nvSpPr>
          <p:cNvPr id="49" name="Rectangle 32">
            <a:extLst>
              <a:ext uri="{FF2B5EF4-FFF2-40B4-BE49-F238E27FC236}">
                <a16:creationId xmlns:a16="http://schemas.microsoft.com/office/drawing/2014/main" id="{48B406A2-9C9A-F5CC-8BD8-9B7239540FD9}"/>
              </a:ext>
            </a:extLst>
          </p:cNvPr>
          <p:cNvSpPr/>
          <p:nvPr/>
        </p:nvSpPr>
        <p:spPr>
          <a:xfrm>
            <a:off x="6953250" y="2743200"/>
            <a:ext cx="476250" cy="304800"/>
          </a:xfrm>
          <a:prstGeom prst="rect">
            <a:avLst/>
          </a:prstGeom>
          <a:solidFill>
            <a:srgbClr val="C0392B">
              <a:alpha val="30000"/>
            </a:srgbClr>
          </a:solidFill>
          <a:ln>
            <a:noFill/>
          </a:ln>
        </p:spPr>
      </p:sp>
      <p:sp>
        <p:nvSpPr>
          <p:cNvPr id="50" name="Rectangle 33">
            <a:extLst>
              <a:ext uri="{FF2B5EF4-FFF2-40B4-BE49-F238E27FC236}">
                <a16:creationId xmlns:a16="http://schemas.microsoft.com/office/drawing/2014/main" id="{532D6230-2764-0690-473B-13A0AA57C2D9}"/>
              </a:ext>
            </a:extLst>
          </p:cNvPr>
          <p:cNvSpPr/>
          <p:nvPr/>
        </p:nvSpPr>
        <p:spPr>
          <a:xfrm>
            <a:off x="7620000" y="2571750"/>
            <a:ext cx="285750" cy="476250"/>
          </a:xfrm>
          <a:prstGeom prst="rect">
            <a:avLst/>
          </a:prstGeom>
          <a:solidFill>
            <a:srgbClr val="C0392B">
              <a:alpha val="30000"/>
            </a:srgbClr>
          </a:solidFill>
          <a:ln>
            <a:noFill/>
          </a:ln>
        </p:spPr>
      </p:sp>
      <p:sp>
        <p:nvSpPr>
          <p:cNvPr id="51" name="Rectangle 34">
            <a:extLst>
              <a:ext uri="{FF2B5EF4-FFF2-40B4-BE49-F238E27FC236}">
                <a16:creationId xmlns:a16="http://schemas.microsoft.com/office/drawing/2014/main" id="{EC894B42-6FFF-5E20-B2B0-FE87DAB6402A}"/>
              </a:ext>
            </a:extLst>
          </p:cNvPr>
          <p:cNvSpPr/>
          <p:nvPr/>
        </p:nvSpPr>
        <p:spPr>
          <a:xfrm>
            <a:off x="5334000" y="3381375"/>
            <a:ext cx="2857500" cy="1047750"/>
          </a:xfrm>
          <a:prstGeom prst="rect">
            <a:avLst/>
          </a:prstGeom>
          <a:noFill/>
          <a:ln w="4762">
            <a:solidFill>
              <a:srgbClr val="CCCCCC"/>
            </a:solidFill>
          </a:ln>
        </p:spPr>
      </p:sp>
      <p:sp>
        <p:nvSpPr>
          <p:cNvPr id="52" name="TextBox 35">
            <a:extLst>
              <a:ext uri="{FF2B5EF4-FFF2-40B4-BE49-F238E27FC236}">
                <a16:creationId xmlns:a16="http://schemas.microsoft.com/office/drawing/2014/main" id="{036B4565-02D5-9F56-E77D-C301750619D3}"/>
              </a:ext>
            </a:extLst>
          </p:cNvPr>
          <p:cNvSpPr txBox="1"/>
          <p:nvPr/>
        </p:nvSpPr>
        <p:spPr>
          <a:xfrm>
            <a:off x="5419725" y="3471862"/>
            <a:ext cx="752951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27AE60"/>
                </a:solidFill>
                <a:latin typeface="Georgia"/>
                <a:ea typeface="SimSun"/>
                <a:cs typeface="Georgia"/>
              </a:rPr>
              <a:t>数据墨水比→1 ✓</a:t>
            </a:r>
          </a:p>
        </p:txBody>
      </p:sp>
      <p:sp>
        <p:nvSpPr>
          <p:cNvPr id="53" name="Line 36">
            <a:extLst>
              <a:ext uri="{FF2B5EF4-FFF2-40B4-BE49-F238E27FC236}">
                <a16:creationId xmlns:a16="http://schemas.microsoft.com/office/drawing/2014/main" id="{88B1B5E6-68E3-B950-1A39-69B2E6D3F980}"/>
              </a:ext>
            </a:extLst>
          </p:cNvPr>
          <p:cNvSpPr/>
          <p:nvPr/>
        </p:nvSpPr>
        <p:spPr>
          <a:xfrm>
            <a:off x="5524500" y="4333875"/>
            <a:ext cx="2476500" cy="9525"/>
          </a:xfrm>
          <a:custGeom>
            <a:avLst/>
            <a:gdLst/>
            <a:ahLst/>
            <a:cxnLst/>
            <a:rect l="l" t="t" r="r" b="b"/>
            <a:pathLst>
              <a:path w="2476500" h="9525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4762">
            <a:solidFill>
              <a:srgbClr val="EEEEEE"/>
            </a:solidFill>
          </a:ln>
        </p:spPr>
      </p:sp>
      <p:sp>
        <p:nvSpPr>
          <p:cNvPr id="54" name="Rectangle 37">
            <a:extLst>
              <a:ext uri="{FF2B5EF4-FFF2-40B4-BE49-F238E27FC236}">
                <a16:creationId xmlns:a16="http://schemas.microsoft.com/office/drawing/2014/main" id="{D41E202A-D3F8-3874-86FC-D911244600D0}"/>
              </a:ext>
            </a:extLst>
          </p:cNvPr>
          <p:cNvSpPr/>
          <p:nvPr/>
        </p:nvSpPr>
        <p:spPr>
          <a:xfrm>
            <a:off x="5619750" y="3743325"/>
            <a:ext cx="476250" cy="495300"/>
          </a:xfrm>
          <a:prstGeom prst="rect">
            <a:avLst/>
          </a:prstGeom>
          <a:solidFill>
            <a:srgbClr val="2C2C2C"/>
          </a:solidFill>
          <a:ln>
            <a:noFill/>
          </a:ln>
        </p:spPr>
      </p:sp>
      <p:sp>
        <p:nvSpPr>
          <p:cNvPr id="55" name="Rectangle 38">
            <a:extLst>
              <a:ext uri="{FF2B5EF4-FFF2-40B4-BE49-F238E27FC236}">
                <a16:creationId xmlns:a16="http://schemas.microsoft.com/office/drawing/2014/main" id="{0366478B-AC76-6306-9D10-1D56DC02E32D}"/>
              </a:ext>
            </a:extLst>
          </p:cNvPr>
          <p:cNvSpPr/>
          <p:nvPr/>
        </p:nvSpPr>
        <p:spPr>
          <a:xfrm>
            <a:off x="6286500" y="3838575"/>
            <a:ext cx="476250" cy="400050"/>
          </a:xfrm>
          <a:prstGeom prst="rect">
            <a:avLst/>
          </a:prstGeom>
          <a:solidFill>
            <a:srgbClr val="2C2C2C"/>
          </a:solidFill>
          <a:ln>
            <a:noFill/>
          </a:ln>
        </p:spPr>
      </p:sp>
      <p:sp>
        <p:nvSpPr>
          <p:cNvPr id="56" name="Rectangle 39">
            <a:extLst>
              <a:ext uri="{FF2B5EF4-FFF2-40B4-BE49-F238E27FC236}">
                <a16:creationId xmlns:a16="http://schemas.microsoft.com/office/drawing/2014/main" id="{721317A8-762C-27B6-1FE2-695BC0BDA6F2}"/>
              </a:ext>
            </a:extLst>
          </p:cNvPr>
          <p:cNvSpPr/>
          <p:nvPr/>
        </p:nvSpPr>
        <p:spPr>
          <a:xfrm>
            <a:off x="6953250" y="3933825"/>
            <a:ext cx="476250" cy="304800"/>
          </a:xfrm>
          <a:prstGeom prst="rect">
            <a:avLst/>
          </a:prstGeom>
          <a:solidFill>
            <a:srgbClr val="2C2C2C"/>
          </a:solidFill>
          <a:ln>
            <a:noFill/>
          </a:ln>
        </p:spPr>
      </p:sp>
      <p:sp>
        <p:nvSpPr>
          <p:cNvPr id="57" name="Rectangle 40">
            <a:extLst>
              <a:ext uri="{FF2B5EF4-FFF2-40B4-BE49-F238E27FC236}">
                <a16:creationId xmlns:a16="http://schemas.microsoft.com/office/drawing/2014/main" id="{BC2DFEBB-136B-66DE-E31C-C354C2B075F5}"/>
              </a:ext>
            </a:extLst>
          </p:cNvPr>
          <p:cNvSpPr/>
          <p:nvPr/>
        </p:nvSpPr>
        <p:spPr>
          <a:xfrm>
            <a:off x="7620000" y="3762375"/>
            <a:ext cx="285750" cy="476250"/>
          </a:xfrm>
          <a:prstGeom prst="rect">
            <a:avLst/>
          </a:prstGeom>
          <a:solidFill>
            <a:srgbClr val="2C2C2C"/>
          </a:solidFill>
          <a:ln>
            <a:noFill/>
          </a:ln>
        </p:spPr>
      </p:sp>
      <p:sp>
        <p:nvSpPr>
          <p:cNvPr id="58" name="TextBox 41">
            <a:extLst>
              <a:ext uri="{FF2B5EF4-FFF2-40B4-BE49-F238E27FC236}">
                <a16:creationId xmlns:a16="http://schemas.microsoft.com/office/drawing/2014/main" id="{13EB1492-8C83-5B9B-D3D1-D95619937E0B}"/>
              </a:ext>
            </a:extLst>
          </p:cNvPr>
          <p:cNvSpPr txBox="1"/>
          <p:nvPr/>
        </p:nvSpPr>
        <p:spPr>
          <a:xfrm>
            <a:off x="5630228" y="3641884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75" dirty="0">
                <a:solidFill>
                  <a:srgbClr val="2C2C2C"/>
                </a:solidFill>
                <a:latin typeface="Georgia"/>
                <a:ea typeface="SimSun"/>
                <a:cs typeface="Georgia"/>
              </a:rPr>
              <a:t>52</a:t>
            </a:r>
          </a:p>
        </p:txBody>
      </p:sp>
      <p:sp>
        <p:nvSpPr>
          <p:cNvPr id="59" name="TextBox 42">
            <a:extLst>
              <a:ext uri="{FF2B5EF4-FFF2-40B4-BE49-F238E27FC236}">
                <a16:creationId xmlns:a16="http://schemas.microsoft.com/office/drawing/2014/main" id="{D0F41581-32C2-6CED-9FE1-3D79347ED9C4}"/>
              </a:ext>
            </a:extLst>
          </p:cNvPr>
          <p:cNvSpPr txBox="1"/>
          <p:nvPr/>
        </p:nvSpPr>
        <p:spPr>
          <a:xfrm>
            <a:off x="6296978" y="3737134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75" dirty="0">
                <a:solidFill>
                  <a:srgbClr val="2C2C2C"/>
                </a:solidFill>
                <a:latin typeface="Georgia"/>
                <a:ea typeface="SimSun"/>
                <a:cs typeface="Georgia"/>
              </a:rPr>
              <a:t>42</a:t>
            </a:r>
          </a:p>
        </p:txBody>
      </p:sp>
      <p:sp>
        <p:nvSpPr>
          <p:cNvPr id="60" name="TextBox 43">
            <a:extLst>
              <a:ext uri="{FF2B5EF4-FFF2-40B4-BE49-F238E27FC236}">
                <a16:creationId xmlns:a16="http://schemas.microsoft.com/office/drawing/2014/main" id="{CEFDD20B-8458-F0AC-0A71-4954DF173598}"/>
              </a:ext>
            </a:extLst>
          </p:cNvPr>
          <p:cNvSpPr txBox="1"/>
          <p:nvPr/>
        </p:nvSpPr>
        <p:spPr>
          <a:xfrm>
            <a:off x="6963728" y="3832384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75" dirty="0">
                <a:solidFill>
                  <a:srgbClr val="2C2C2C"/>
                </a:solidFill>
                <a:latin typeface="Georgia"/>
                <a:ea typeface="SimSun"/>
                <a:cs typeface="Georgia"/>
              </a:rPr>
              <a:t>32</a:t>
            </a:r>
          </a:p>
        </p:txBody>
      </p:sp>
      <p:sp>
        <p:nvSpPr>
          <p:cNvPr id="61" name="TextBox 44">
            <a:extLst>
              <a:ext uri="{FF2B5EF4-FFF2-40B4-BE49-F238E27FC236}">
                <a16:creationId xmlns:a16="http://schemas.microsoft.com/office/drawing/2014/main" id="{D31CCA1A-56D0-89CF-829B-9B0B036AC9D1}"/>
              </a:ext>
            </a:extLst>
          </p:cNvPr>
          <p:cNvSpPr txBox="1"/>
          <p:nvPr/>
        </p:nvSpPr>
        <p:spPr>
          <a:xfrm>
            <a:off x="7630478" y="3660934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75" dirty="0">
                <a:solidFill>
                  <a:srgbClr val="2C2C2C"/>
                </a:solidFill>
                <a:latin typeface="Georgia"/>
                <a:ea typeface="SimSun"/>
                <a:cs typeface="Georgia"/>
              </a:rPr>
              <a:t>50</a:t>
            </a:r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877D29D4-310F-F152-5422-D6D325048674}"/>
              </a:ext>
            </a:extLst>
          </p:cNvPr>
          <p:cNvSpPr txBox="1"/>
          <p:nvPr/>
        </p:nvSpPr>
        <p:spPr>
          <a:xfrm>
            <a:off x="8750618" y="1894999"/>
            <a:ext cx="109382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2C2C2C"/>
                </a:solidFill>
                <a:latin typeface="Georgia"/>
                <a:ea typeface="SimSun"/>
                <a:cs typeface="Georgia"/>
              </a:rPr>
              <a:t>Small Multiples</a:t>
            </a:r>
          </a:p>
        </p:txBody>
      </p:sp>
      <p:sp>
        <p:nvSpPr>
          <p:cNvPr id="63" name="Rectangle 46">
            <a:extLst>
              <a:ext uri="{FF2B5EF4-FFF2-40B4-BE49-F238E27FC236}">
                <a16:creationId xmlns:a16="http://schemas.microsoft.com/office/drawing/2014/main" id="{EBFEF3F9-6837-7C2F-CB5B-FFDCEBAD88BA}"/>
              </a:ext>
            </a:extLst>
          </p:cNvPr>
          <p:cNvSpPr/>
          <p:nvPr/>
        </p:nvSpPr>
        <p:spPr>
          <a:xfrm>
            <a:off x="8763000" y="2143125"/>
            <a:ext cx="952500" cy="666750"/>
          </a:xfrm>
          <a:prstGeom prst="rect">
            <a:avLst/>
          </a:prstGeom>
          <a:noFill/>
          <a:ln w="4762">
            <a:solidFill>
              <a:srgbClr val="DDDDDD"/>
            </a:solidFill>
          </a:ln>
        </p:spPr>
      </p:sp>
      <p:sp>
        <p:nvSpPr>
          <p:cNvPr id="64" name="Polyline 47">
            <a:extLst>
              <a:ext uri="{FF2B5EF4-FFF2-40B4-BE49-F238E27FC236}">
                <a16:creationId xmlns:a16="http://schemas.microsoft.com/office/drawing/2014/main" id="{15AC6499-8638-0B57-432B-7AF84B46A445}"/>
              </a:ext>
            </a:extLst>
          </p:cNvPr>
          <p:cNvSpPr/>
          <p:nvPr/>
        </p:nvSpPr>
        <p:spPr>
          <a:xfrm>
            <a:off x="8858250" y="2381250"/>
            <a:ext cx="714375" cy="285750"/>
          </a:xfrm>
          <a:custGeom>
            <a:avLst/>
            <a:gdLst/>
            <a:ahLst/>
            <a:cxnLst/>
            <a:rect l="l" t="t" r="r" b="b"/>
            <a:pathLst>
              <a:path w="714375" h="285750">
                <a:moveTo>
                  <a:pt x="0" y="285750"/>
                </a:moveTo>
                <a:lnTo>
                  <a:pt x="142875" y="142875"/>
                </a:lnTo>
                <a:lnTo>
                  <a:pt x="285750" y="190500"/>
                </a:lnTo>
                <a:lnTo>
                  <a:pt x="428625" y="47625"/>
                </a:lnTo>
                <a:lnTo>
                  <a:pt x="571500" y="95250"/>
                </a:lnTo>
                <a:lnTo>
                  <a:pt x="714375" y="0"/>
                </a:lnTo>
              </a:path>
            </a:pathLst>
          </a:custGeom>
          <a:noFill/>
          <a:ln w="9525">
            <a:solidFill>
              <a:srgbClr val="2C2C2C"/>
            </a:solidFill>
          </a:ln>
        </p:spPr>
      </p:sp>
      <p:sp>
        <p:nvSpPr>
          <p:cNvPr id="65" name="TextBox 48">
            <a:extLst>
              <a:ext uri="{FF2B5EF4-FFF2-40B4-BE49-F238E27FC236}">
                <a16:creationId xmlns:a16="http://schemas.microsoft.com/office/drawing/2014/main" id="{D702E268-E0EC-B712-232C-7EEBD7994DE8}"/>
              </a:ext>
            </a:extLst>
          </p:cNvPr>
          <p:cNvSpPr txBox="1"/>
          <p:nvPr/>
        </p:nvSpPr>
        <p:spPr>
          <a:xfrm>
            <a:off x="8803005" y="2221230"/>
            <a:ext cx="107252" cy="1219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00" dirty="0">
                <a:solidFill>
                  <a:srgbClr val="999999"/>
                </a:solidFill>
                <a:latin typeface="Georgia"/>
                <a:ea typeface="SimSun"/>
                <a:cs typeface="Georgia"/>
              </a:rPr>
              <a:t>Q1</a:t>
            </a:r>
          </a:p>
        </p:txBody>
      </p:sp>
      <p:sp>
        <p:nvSpPr>
          <p:cNvPr id="66" name="Rectangle 49">
            <a:extLst>
              <a:ext uri="{FF2B5EF4-FFF2-40B4-BE49-F238E27FC236}">
                <a16:creationId xmlns:a16="http://schemas.microsoft.com/office/drawing/2014/main" id="{CF65BF5C-6770-AF9A-4D7D-789AA7BEE165}"/>
              </a:ext>
            </a:extLst>
          </p:cNvPr>
          <p:cNvSpPr/>
          <p:nvPr/>
        </p:nvSpPr>
        <p:spPr>
          <a:xfrm>
            <a:off x="9810750" y="2143125"/>
            <a:ext cx="952500" cy="666750"/>
          </a:xfrm>
          <a:prstGeom prst="rect">
            <a:avLst/>
          </a:prstGeom>
          <a:noFill/>
          <a:ln w="4762">
            <a:solidFill>
              <a:srgbClr val="DDDDDD"/>
            </a:solidFill>
          </a:ln>
        </p:spPr>
      </p:sp>
      <p:sp>
        <p:nvSpPr>
          <p:cNvPr id="67" name="Polyline 50">
            <a:extLst>
              <a:ext uri="{FF2B5EF4-FFF2-40B4-BE49-F238E27FC236}">
                <a16:creationId xmlns:a16="http://schemas.microsoft.com/office/drawing/2014/main" id="{840DF5E7-49A8-AEF8-13A3-2DBE0E237F0F}"/>
              </a:ext>
            </a:extLst>
          </p:cNvPr>
          <p:cNvSpPr/>
          <p:nvPr/>
        </p:nvSpPr>
        <p:spPr>
          <a:xfrm>
            <a:off x="9906000" y="2333625"/>
            <a:ext cx="714375" cy="285750"/>
          </a:xfrm>
          <a:custGeom>
            <a:avLst/>
            <a:gdLst/>
            <a:ahLst/>
            <a:cxnLst/>
            <a:rect l="l" t="t" r="r" b="b"/>
            <a:pathLst>
              <a:path w="714375" h="285750">
                <a:moveTo>
                  <a:pt x="0" y="285750"/>
                </a:moveTo>
                <a:lnTo>
                  <a:pt x="142875" y="238125"/>
                </a:lnTo>
                <a:lnTo>
                  <a:pt x="285750" y="142875"/>
                </a:lnTo>
                <a:lnTo>
                  <a:pt x="428625" y="123825"/>
                </a:lnTo>
                <a:lnTo>
                  <a:pt x="571500" y="47625"/>
                </a:lnTo>
                <a:lnTo>
                  <a:pt x="714375" y="0"/>
                </a:lnTo>
              </a:path>
            </a:pathLst>
          </a:custGeom>
          <a:noFill/>
          <a:ln w="9525">
            <a:solidFill>
              <a:srgbClr val="2C2C2C"/>
            </a:solidFill>
          </a:ln>
        </p:spPr>
      </p:sp>
      <p:sp>
        <p:nvSpPr>
          <p:cNvPr id="68" name="TextBox 51">
            <a:extLst>
              <a:ext uri="{FF2B5EF4-FFF2-40B4-BE49-F238E27FC236}">
                <a16:creationId xmlns:a16="http://schemas.microsoft.com/office/drawing/2014/main" id="{BF7D0026-8AE0-482C-CB62-356849A41095}"/>
              </a:ext>
            </a:extLst>
          </p:cNvPr>
          <p:cNvSpPr txBox="1"/>
          <p:nvPr/>
        </p:nvSpPr>
        <p:spPr>
          <a:xfrm>
            <a:off x="9850755" y="2221230"/>
            <a:ext cx="129159" cy="1219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00" dirty="0">
                <a:solidFill>
                  <a:srgbClr val="999999"/>
                </a:solidFill>
                <a:latin typeface="Georgia"/>
                <a:ea typeface="SimSun"/>
                <a:cs typeface="Georgia"/>
              </a:rPr>
              <a:t>Q2</a:t>
            </a:r>
          </a:p>
        </p:txBody>
      </p:sp>
      <p:sp>
        <p:nvSpPr>
          <p:cNvPr id="69" name="Rectangle 52">
            <a:extLst>
              <a:ext uri="{FF2B5EF4-FFF2-40B4-BE49-F238E27FC236}">
                <a16:creationId xmlns:a16="http://schemas.microsoft.com/office/drawing/2014/main" id="{97C91AE9-1559-6CA4-5551-F2DC24A88ACF}"/>
              </a:ext>
            </a:extLst>
          </p:cNvPr>
          <p:cNvSpPr/>
          <p:nvPr/>
        </p:nvSpPr>
        <p:spPr>
          <a:xfrm>
            <a:off x="8763000" y="2905125"/>
            <a:ext cx="952500" cy="666750"/>
          </a:xfrm>
          <a:prstGeom prst="rect">
            <a:avLst/>
          </a:prstGeom>
          <a:noFill/>
          <a:ln w="4762">
            <a:solidFill>
              <a:srgbClr val="DDDDDD"/>
            </a:solidFill>
          </a:ln>
        </p:spPr>
      </p:sp>
      <p:sp>
        <p:nvSpPr>
          <p:cNvPr id="70" name="Polyline 53">
            <a:extLst>
              <a:ext uri="{FF2B5EF4-FFF2-40B4-BE49-F238E27FC236}">
                <a16:creationId xmlns:a16="http://schemas.microsoft.com/office/drawing/2014/main" id="{2D9A8AD3-1888-20EF-A307-2B2A7F68A8A9}"/>
              </a:ext>
            </a:extLst>
          </p:cNvPr>
          <p:cNvSpPr/>
          <p:nvPr/>
        </p:nvSpPr>
        <p:spPr>
          <a:xfrm>
            <a:off x="8858250" y="3190875"/>
            <a:ext cx="714375" cy="238125"/>
          </a:xfrm>
          <a:custGeom>
            <a:avLst/>
            <a:gdLst/>
            <a:ahLst/>
            <a:cxnLst/>
            <a:rect l="l" t="t" r="r" b="b"/>
            <a:pathLst>
              <a:path w="714375" h="238125">
                <a:moveTo>
                  <a:pt x="0" y="238125"/>
                </a:moveTo>
                <a:lnTo>
                  <a:pt x="142875" y="142875"/>
                </a:lnTo>
                <a:lnTo>
                  <a:pt x="285750" y="190500"/>
                </a:lnTo>
                <a:lnTo>
                  <a:pt x="428625" y="95250"/>
                </a:lnTo>
                <a:lnTo>
                  <a:pt x="571500" y="47625"/>
                </a:lnTo>
                <a:lnTo>
                  <a:pt x="714375" y="0"/>
                </a:lnTo>
              </a:path>
            </a:pathLst>
          </a:custGeom>
          <a:noFill/>
          <a:ln w="9525">
            <a:solidFill>
              <a:srgbClr val="2C2C2C"/>
            </a:solidFill>
          </a:ln>
        </p:spPr>
      </p:sp>
      <p:sp>
        <p:nvSpPr>
          <p:cNvPr id="71" name="TextBox 54">
            <a:extLst>
              <a:ext uri="{FF2B5EF4-FFF2-40B4-BE49-F238E27FC236}">
                <a16:creationId xmlns:a16="http://schemas.microsoft.com/office/drawing/2014/main" id="{4C6B912D-B880-13A5-C6CF-2669DE9F1E26}"/>
              </a:ext>
            </a:extLst>
          </p:cNvPr>
          <p:cNvSpPr txBox="1"/>
          <p:nvPr/>
        </p:nvSpPr>
        <p:spPr>
          <a:xfrm>
            <a:off x="8803005" y="2983230"/>
            <a:ext cx="129159" cy="1219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00" dirty="0">
                <a:solidFill>
                  <a:srgbClr val="999999"/>
                </a:solidFill>
                <a:latin typeface="Georgia"/>
                <a:ea typeface="SimSun"/>
                <a:cs typeface="Georgia"/>
              </a:rPr>
              <a:t>Q3</a:t>
            </a:r>
          </a:p>
        </p:txBody>
      </p:sp>
      <p:sp>
        <p:nvSpPr>
          <p:cNvPr id="72" name="Rectangle 55">
            <a:extLst>
              <a:ext uri="{FF2B5EF4-FFF2-40B4-BE49-F238E27FC236}">
                <a16:creationId xmlns:a16="http://schemas.microsoft.com/office/drawing/2014/main" id="{D01C631F-D769-779F-63DF-52E4A920CDDB}"/>
              </a:ext>
            </a:extLst>
          </p:cNvPr>
          <p:cNvSpPr/>
          <p:nvPr/>
        </p:nvSpPr>
        <p:spPr>
          <a:xfrm>
            <a:off x="9810750" y="2905125"/>
            <a:ext cx="952500" cy="666750"/>
          </a:xfrm>
          <a:prstGeom prst="rect">
            <a:avLst/>
          </a:prstGeom>
          <a:noFill/>
          <a:ln w="4762">
            <a:solidFill>
              <a:srgbClr val="DDDDDD"/>
            </a:solidFill>
          </a:ln>
        </p:spPr>
      </p:sp>
      <p:sp>
        <p:nvSpPr>
          <p:cNvPr id="73" name="Polyline 56">
            <a:extLst>
              <a:ext uri="{FF2B5EF4-FFF2-40B4-BE49-F238E27FC236}">
                <a16:creationId xmlns:a16="http://schemas.microsoft.com/office/drawing/2014/main" id="{20F0D2D5-1A74-9291-A5BD-B98125407750}"/>
              </a:ext>
            </a:extLst>
          </p:cNvPr>
          <p:cNvSpPr/>
          <p:nvPr/>
        </p:nvSpPr>
        <p:spPr>
          <a:xfrm>
            <a:off x="9906000" y="3143250"/>
            <a:ext cx="714375" cy="285750"/>
          </a:xfrm>
          <a:custGeom>
            <a:avLst/>
            <a:gdLst/>
            <a:ahLst/>
            <a:cxnLst/>
            <a:rect l="l" t="t" r="r" b="b"/>
            <a:pathLst>
              <a:path w="714375" h="285750">
                <a:moveTo>
                  <a:pt x="0" y="285750"/>
                </a:moveTo>
                <a:lnTo>
                  <a:pt x="142875" y="266700"/>
                </a:lnTo>
                <a:lnTo>
                  <a:pt x="285750" y="190500"/>
                </a:lnTo>
                <a:lnTo>
                  <a:pt x="428625" y="114300"/>
                </a:lnTo>
                <a:lnTo>
                  <a:pt x="571500" y="76200"/>
                </a:lnTo>
                <a:lnTo>
                  <a:pt x="714375" y="0"/>
                </a:lnTo>
              </a:path>
            </a:pathLst>
          </a:custGeom>
          <a:noFill/>
          <a:ln w="9525">
            <a:solidFill>
              <a:srgbClr val="2C2C2C"/>
            </a:solidFill>
          </a:ln>
        </p:spPr>
      </p:sp>
      <p:sp>
        <p:nvSpPr>
          <p:cNvPr id="74" name="TextBox 57">
            <a:extLst>
              <a:ext uri="{FF2B5EF4-FFF2-40B4-BE49-F238E27FC236}">
                <a16:creationId xmlns:a16="http://schemas.microsoft.com/office/drawing/2014/main" id="{44C9D810-86AD-0901-F971-94E69BDEB4E2}"/>
              </a:ext>
            </a:extLst>
          </p:cNvPr>
          <p:cNvSpPr txBox="1"/>
          <p:nvPr/>
        </p:nvSpPr>
        <p:spPr>
          <a:xfrm>
            <a:off x="9850755" y="2983230"/>
            <a:ext cx="129159" cy="1219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00" dirty="0">
                <a:solidFill>
                  <a:srgbClr val="999999"/>
                </a:solidFill>
                <a:latin typeface="Georgia"/>
                <a:ea typeface="SimSun"/>
                <a:cs typeface="Georgia"/>
              </a:rPr>
              <a:t>Q4</a:t>
            </a:r>
          </a:p>
        </p:txBody>
      </p:sp>
      <p:sp>
        <p:nvSpPr>
          <p:cNvPr id="75" name="Rectangle 58">
            <a:extLst>
              <a:ext uri="{FF2B5EF4-FFF2-40B4-BE49-F238E27FC236}">
                <a16:creationId xmlns:a16="http://schemas.microsoft.com/office/drawing/2014/main" id="{D0DA1C26-809D-B09E-8FE1-3F4859AE90E5}"/>
              </a:ext>
            </a:extLst>
          </p:cNvPr>
          <p:cNvSpPr/>
          <p:nvPr/>
        </p:nvSpPr>
        <p:spPr>
          <a:xfrm>
            <a:off x="8763000" y="3667125"/>
            <a:ext cx="952500" cy="666750"/>
          </a:xfrm>
          <a:prstGeom prst="rect">
            <a:avLst/>
          </a:prstGeom>
          <a:noFill/>
          <a:ln w="4762">
            <a:solidFill>
              <a:srgbClr val="DDDDDD"/>
            </a:solidFill>
          </a:ln>
        </p:spPr>
      </p:sp>
      <p:sp>
        <p:nvSpPr>
          <p:cNvPr id="76" name="Polyline 59">
            <a:extLst>
              <a:ext uri="{FF2B5EF4-FFF2-40B4-BE49-F238E27FC236}">
                <a16:creationId xmlns:a16="http://schemas.microsoft.com/office/drawing/2014/main" id="{7979E879-85BA-111F-7F82-113FFF99C721}"/>
              </a:ext>
            </a:extLst>
          </p:cNvPr>
          <p:cNvSpPr/>
          <p:nvPr/>
        </p:nvSpPr>
        <p:spPr>
          <a:xfrm>
            <a:off x="8858250" y="3905250"/>
            <a:ext cx="714375" cy="285750"/>
          </a:xfrm>
          <a:custGeom>
            <a:avLst/>
            <a:gdLst/>
            <a:ahLst/>
            <a:cxnLst/>
            <a:rect l="l" t="t" r="r" b="b"/>
            <a:pathLst>
              <a:path w="714375" h="285750">
                <a:moveTo>
                  <a:pt x="0" y="285750"/>
                </a:moveTo>
                <a:lnTo>
                  <a:pt x="142875" y="238125"/>
                </a:lnTo>
                <a:lnTo>
                  <a:pt x="285750" y="142875"/>
                </a:lnTo>
                <a:lnTo>
                  <a:pt x="428625" y="95250"/>
                </a:lnTo>
                <a:lnTo>
                  <a:pt x="571500" y="76200"/>
                </a:lnTo>
                <a:lnTo>
                  <a:pt x="714375" y="0"/>
                </a:lnTo>
              </a:path>
            </a:pathLst>
          </a:custGeom>
          <a:noFill/>
          <a:ln w="9525">
            <a:solidFill>
              <a:srgbClr val="C0392B"/>
            </a:solidFill>
          </a:ln>
        </p:spPr>
      </p:sp>
      <p:sp>
        <p:nvSpPr>
          <p:cNvPr id="77" name="TextBox 60">
            <a:extLst>
              <a:ext uri="{FF2B5EF4-FFF2-40B4-BE49-F238E27FC236}">
                <a16:creationId xmlns:a16="http://schemas.microsoft.com/office/drawing/2014/main" id="{222C7F63-6C30-2C87-6737-F725C0D4A096}"/>
              </a:ext>
            </a:extLst>
          </p:cNvPr>
          <p:cNvSpPr txBox="1"/>
          <p:nvPr/>
        </p:nvSpPr>
        <p:spPr>
          <a:xfrm>
            <a:off x="8803005" y="3745230"/>
            <a:ext cx="159830" cy="1219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00" dirty="0">
                <a:solidFill>
                  <a:srgbClr val="C0392B"/>
                </a:solidFill>
                <a:latin typeface="Georgia"/>
                <a:ea typeface="SimSun"/>
                <a:cs typeface="Georgia"/>
              </a:rPr>
              <a:t>YTD</a:t>
            </a:r>
          </a:p>
        </p:txBody>
      </p:sp>
      <p:sp>
        <p:nvSpPr>
          <p:cNvPr id="78" name="Rectangle 61">
            <a:extLst>
              <a:ext uri="{FF2B5EF4-FFF2-40B4-BE49-F238E27FC236}">
                <a16:creationId xmlns:a16="http://schemas.microsoft.com/office/drawing/2014/main" id="{FB3B4BD9-5FDC-4406-AF18-D38AF3281657}"/>
              </a:ext>
            </a:extLst>
          </p:cNvPr>
          <p:cNvSpPr/>
          <p:nvPr/>
        </p:nvSpPr>
        <p:spPr>
          <a:xfrm>
            <a:off x="9810750" y="3667125"/>
            <a:ext cx="952500" cy="666750"/>
          </a:xfrm>
          <a:prstGeom prst="rect">
            <a:avLst/>
          </a:prstGeom>
          <a:noFill/>
          <a:ln w="4762">
            <a:solidFill>
              <a:srgbClr val="DDDDDD"/>
            </a:solidFill>
          </a:ln>
        </p:spPr>
      </p:sp>
      <p:sp>
        <p:nvSpPr>
          <p:cNvPr id="79" name="Polyline 62">
            <a:extLst>
              <a:ext uri="{FF2B5EF4-FFF2-40B4-BE49-F238E27FC236}">
                <a16:creationId xmlns:a16="http://schemas.microsoft.com/office/drawing/2014/main" id="{F41CE794-1A83-4CD9-10F6-E6A2AB058CCC}"/>
              </a:ext>
            </a:extLst>
          </p:cNvPr>
          <p:cNvSpPr/>
          <p:nvPr/>
        </p:nvSpPr>
        <p:spPr>
          <a:xfrm>
            <a:off x="9906000" y="3810000"/>
            <a:ext cx="714375" cy="381000"/>
          </a:xfrm>
          <a:custGeom>
            <a:avLst/>
            <a:gdLst/>
            <a:ahLst/>
            <a:cxnLst/>
            <a:rect l="l" t="t" r="r" b="b"/>
            <a:pathLst>
              <a:path w="714375" h="381000">
                <a:moveTo>
                  <a:pt x="0" y="381000"/>
                </a:moveTo>
                <a:lnTo>
                  <a:pt x="142875" y="285750"/>
                </a:lnTo>
                <a:lnTo>
                  <a:pt x="285750" y="238125"/>
                </a:lnTo>
                <a:lnTo>
                  <a:pt x="428625" y="142875"/>
                </a:lnTo>
                <a:lnTo>
                  <a:pt x="571500" y="95250"/>
                </a:lnTo>
                <a:lnTo>
                  <a:pt x="714375" y="0"/>
                </a:lnTo>
              </a:path>
            </a:pathLst>
          </a:custGeom>
          <a:noFill/>
          <a:ln w="9525">
            <a:solidFill>
              <a:srgbClr val="2C7BB6"/>
            </a:solidFill>
          </a:ln>
        </p:spPr>
      </p:sp>
      <p:sp>
        <p:nvSpPr>
          <p:cNvPr id="80" name="TextBox 63">
            <a:extLst>
              <a:ext uri="{FF2B5EF4-FFF2-40B4-BE49-F238E27FC236}">
                <a16:creationId xmlns:a16="http://schemas.microsoft.com/office/drawing/2014/main" id="{5B20600C-755B-C467-8046-4C1521AA477A}"/>
              </a:ext>
            </a:extLst>
          </p:cNvPr>
          <p:cNvSpPr txBox="1"/>
          <p:nvPr/>
        </p:nvSpPr>
        <p:spPr>
          <a:xfrm>
            <a:off x="9850755" y="3745230"/>
            <a:ext cx="190500" cy="1219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00" dirty="0">
                <a:solidFill>
                  <a:srgbClr val="2C7BB6"/>
                </a:solidFill>
                <a:latin typeface="Georgia"/>
                <a:ea typeface="SimSun"/>
                <a:cs typeface="Georgia"/>
              </a:rPr>
              <a:t>预测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D4FF">
                  <a:alpha val="8000"/>
                </a:srgbClr>
              </a:gs>
              <a:gs pos="100000">
                <a:srgbClr val="00D4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123950" y="1409700"/>
            <a:ext cx="38100" cy="38100"/>
          </a:xfrm>
          <a:prstGeom prst="ellipse">
            <a:avLst/>
          </a:prstGeom>
          <a:solidFill>
            <a:srgbClr val="00D4FF">
              <a:alpha val="40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2352675" y="1876425"/>
            <a:ext cx="57150" cy="57150"/>
          </a:xfrm>
          <a:prstGeom prst="ellipse">
            <a:avLst/>
          </a:prstGeom>
          <a:solidFill>
            <a:srgbClr val="00FF88">
              <a:alpha val="30000"/>
            </a:srgbClr>
          </a:solidFill>
          <a:ln>
            <a:noFill/>
          </a:ln>
        </p:spPr>
      </p:sp>
      <p:sp>
        <p:nvSpPr>
          <p:cNvPr id="6" name="Ellipse 6"/>
          <p:cNvSpPr/>
          <p:nvPr/>
        </p:nvSpPr>
        <p:spPr>
          <a:xfrm>
            <a:off x="3795712" y="1128712"/>
            <a:ext cx="28575" cy="28575"/>
          </a:xfrm>
          <a:prstGeom prst="ellipse">
            <a:avLst/>
          </a:prstGeom>
          <a:solidFill>
            <a:srgbClr val="00D4FF">
              <a:alpha val="50000"/>
            </a:srgbClr>
          </a:solidFill>
          <a:ln>
            <a:noFill/>
          </a:ln>
        </p:spPr>
      </p:sp>
      <p:sp>
        <p:nvSpPr>
          <p:cNvPr id="7" name="Ellipse 7"/>
          <p:cNvSpPr/>
          <p:nvPr/>
        </p:nvSpPr>
        <p:spPr>
          <a:xfrm>
            <a:off x="5214938" y="1690688"/>
            <a:ext cx="47625" cy="47625"/>
          </a:xfrm>
          <a:prstGeom prst="ellipse">
            <a:avLst/>
          </a:prstGeom>
          <a:solidFill>
            <a:srgbClr val="00FF88">
              <a:alpha val="20000"/>
            </a:srgbClr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6648450" y="933450"/>
            <a:ext cx="38100" cy="38100"/>
          </a:xfrm>
          <a:prstGeom prst="ellipse">
            <a:avLst/>
          </a:prstGeom>
          <a:solidFill>
            <a:srgbClr val="00D4FF">
              <a:alpha val="35000"/>
            </a:srgbClr>
          </a:solidFill>
          <a:ln>
            <a:noFill/>
          </a:ln>
        </p:spPr>
      </p:sp>
      <p:sp>
        <p:nvSpPr>
          <p:cNvPr id="9" name="Ellipse 9"/>
          <p:cNvSpPr/>
          <p:nvPr/>
        </p:nvSpPr>
        <p:spPr>
          <a:xfrm>
            <a:off x="8067675" y="1495425"/>
            <a:ext cx="57150" cy="57150"/>
          </a:xfrm>
          <a:prstGeom prst="ellipse">
            <a:avLst/>
          </a:prstGeom>
          <a:solidFill>
            <a:srgbClr val="00D4FF">
              <a:alpha val="25000"/>
            </a:srgbClr>
          </a:solidFill>
          <a:ln>
            <a:noFill/>
          </a:ln>
        </p:spPr>
      </p:sp>
      <p:sp>
        <p:nvSpPr>
          <p:cNvPr id="10" name="Ellipse 10"/>
          <p:cNvSpPr/>
          <p:nvPr/>
        </p:nvSpPr>
        <p:spPr>
          <a:xfrm>
            <a:off x="9510712" y="1223962"/>
            <a:ext cx="28575" cy="28575"/>
          </a:xfrm>
          <a:prstGeom prst="ellipse">
            <a:avLst/>
          </a:prstGeom>
          <a:solidFill>
            <a:srgbClr val="00FF88">
              <a:alpha val="40000"/>
            </a:srgbClr>
          </a:solidFill>
          <a:ln>
            <a:noFill/>
          </a:ln>
        </p:spPr>
      </p:sp>
      <p:sp>
        <p:nvSpPr>
          <p:cNvPr id="11" name="Ellipse 11"/>
          <p:cNvSpPr/>
          <p:nvPr/>
        </p:nvSpPr>
        <p:spPr>
          <a:xfrm>
            <a:off x="10934700" y="1790700"/>
            <a:ext cx="38100" cy="38100"/>
          </a:xfrm>
          <a:prstGeom prst="ellipse">
            <a:avLst/>
          </a:prstGeom>
          <a:solidFill>
            <a:srgbClr val="00D4FF">
              <a:alpha val="30000"/>
            </a:srgbClr>
          </a:solidFill>
          <a:ln>
            <a:noFill/>
          </a:ln>
        </p:spPr>
      </p:sp>
      <p:sp>
        <p:nvSpPr>
          <p:cNvPr id="12" name="Ellipse 12"/>
          <p:cNvSpPr/>
          <p:nvPr/>
        </p:nvSpPr>
        <p:spPr>
          <a:xfrm>
            <a:off x="1885950" y="5219700"/>
            <a:ext cx="38100" cy="38100"/>
          </a:xfrm>
          <a:prstGeom prst="ellipse">
            <a:avLst/>
          </a:prstGeom>
          <a:solidFill>
            <a:srgbClr val="00FF88">
              <a:alpha val="25000"/>
            </a:srgbClr>
          </a:solidFill>
          <a:ln>
            <a:noFill/>
          </a:ln>
        </p:spPr>
      </p:sp>
      <p:sp>
        <p:nvSpPr>
          <p:cNvPr id="13" name="Ellipse 13"/>
          <p:cNvSpPr/>
          <p:nvPr/>
        </p:nvSpPr>
        <p:spPr>
          <a:xfrm>
            <a:off x="3319462" y="5700712"/>
            <a:ext cx="28575" cy="28575"/>
          </a:xfrm>
          <a:prstGeom prst="ellipse">
            <a:avLst/>
          </a:prstGeom>
          <a:solidFill>
            <a:srgbClr val="00D4FF">
              <a:alpha val="35000"/>
            </a:srgbClr>
          </a:solidFill>
          <a:ln>
            <a:noFill/>
          </a:ln>
        </p:spPr>
      </p:sp>
      <p:sp>
        <p:nvSpPr>
          <p:cNvPr id="14" name="Ellipse 14"/>
          <p:cNvSpPr/>
          <p:nvPr/>
        </p:nvSpPr>
        <p:spPr>
          <a:xfrm>
            <a:off x="4733925" y="5495925"/>
            <a:ext cx="57150" cy="57150"/>
          </a:xfrm>
          <a:prstGeom prst="ellipse">
            <a:avLst/>
          </a:prstGeom>
          <a:solidFill>
            <a:srgbClr val="00D4FF">
              <a:alpha val="20000"/>
            </a:srgbClr>
          </a:solidFill>
          <a:ln>
            <a:noFill/>
          </a:ln>
        </p:spPr>
      </p:sp>
      <p:sp>
        <p:nvSpPr>
          <p:cNvPr id="15" name="Ellipse 15"/>
          <p:cNvSpPr/>
          <p:nvPr/>
        </p:nvSpPr>
        <p:spPr>
          <a:xfrm>
            <a:off x="7124700" y="5886450"/>
            <a:ext cx="38100" cy="38100"/>
          </a:xfrm>
          <a:prstGeom prst="ellipse">
            <a:avLst/>
          </a:prstGeom>
          <a:solidFill>
            <a:srgbClr val="00FF88">
              <a:alpha val="30000"/>
            </a:srgbClr>
          </a:solidFill>
          <a:ln>
            <a:noFill/>
          </a:ln>
        </p:spPr>
      </p:sp>
      <p:sp>
        <p:nvSpPr>
          <p:cNvPr id="16" name="Ellipse 16"/>
          <p:cNvSpPr/>
          <p:nvPr/>
        </p:nvSpPr>
        <p:spPr>
          <a:xfrm>
            <a:off x="8548688" y="5310188"/>
            <a:ext cx="47625" cy="47625"/>
          </a:xfrm>
          <a:prstGeom prst="ellipse">
            <a:avLst/>
          </a:prstGeom>
          <a:solidFill>
            <a:srgbClr val="00D4FF">
              <a:alpha val="15000"/>
            </a:srgbClr>
          </a:solidFill>
          <a:ln>
            <a:noFill/>
          </a:ln>
        </p:spPr>
      </p:sp>
      <p:sp>
        <p:nvSpPr>
          <p:cNvPr id="17" name="Ellipse 17"/>
          <p:cNvSpPr/>
          <p:nvPr/>
        </p:nvSpPr>
        <p:spPr>
          <a:xfrm>
            <a:off x="9986962" y="5605462"/>
            <a:ext cx="28575" cy="28575"/>
          </a:xfrm>
          <a:prstGeom prst="ellipse">
            <a:avLst/>
          </a:prstGeom>
          <a:solidFill>
            <a:srgbClr val="00FF88">
              <a:alpha val="40000"/>
            </a:srgbClr>
          </a:solidFill>
          <a:ln>
            <a:noFill/>
          </a:ln>
        </p:spPr>
      </p:sp>
      <p:sp>
        <p:nvSpPr>
          <p:cNvPr id="18" name="Ellipse 18"/>
          <p:cNvSpPr/>
          <p:nvPr/>
        </p:nvSpPr>
        <p:spPr>
          <a:xfrm>
            <a:off x="11220450" y="5219700"/>
            <a:ext cx="38100" cy="38100"/>
          </a:xfrm>
          <a:prstGeom prst="ellipse">
            <a:avLst/>
          </a:prstGeom>
          <a:solidFill>
            <a:srgbClr val="00D4FF">
              <a:alpha val="20000"/>
            </a:srgbClr>
          </a:solidFill>
          <a:ln>
            <a:noFill/>
          </a:ln>
        </p:spPr>
      </p:sp>
      <p:sp>
        <p:nvSpPr>
          <p:cNvPr id="19" name="Line 19"/>
          <p:cNvSpPr/>
          <p:nvPr/>
        </p:nvSpPr>
        <p:spPr>
          <a:xfrm>
            <a:off x="1143000" y="1428750"/>
            <a:ext cx="1238250" cy="476250"/>
          </a:xfrm>
          <a:custGeom>
            <a:avLst/>
            <a:gdLst/>
            <a:ahLst/>
            <a:cxnLst/>
            <a:rect l="l" t="t" r="r" b="b"/>
            <a:pathLst>
              <a:path w="1238250" h="476250">
                <a:moveTo>
                  <a:pt x="0" y="0"/>
                </a:moveTo>
                <a:lnTo>
                  <a:pt x="1238250" y="476250"/>
                </a:lnTo>
              </a:path>
            </a:pathLst>
          </a:custGeom>
          <a:noFill/>
          <a:ln w="4762">
            <a:solidFill>
              <a:srgbClr val="00D4FF">
                <a:alpha val="10000"/>
              </a:srgbClr>
            </a:solidFill>
          </a:ln>
        </p:spPr>
      </p:sp>
      <p:sp>
        <p:nvSpPr>
          <p:cNvPr id="20" name="Line 20"/>
          <p:cNvSpPr/>
          <p:nvPr/>
        </p:nvSpPr>
        <p:spPr>
          <a:xfrm>
            <a:off x="2381250" y="1143000"/>
            <a:ext cx="1428750" cy="762000"/>
          </a:xfrm>
          <a:custGeom>
            <a:avLst/>
            <a:gdLst/>
            <a:ahLst/>
            <a:cxnLst/>
            <a:rect l="l" t="t" r="r" b="b"/>
            <a:pathLst>
              <a:path w="1428750" h="762000">
                <a:moveTo>
                  <a:pt x="0" y="762000"/>
                </a:moveTo>
                <a:lnTo>
                  <a:pt x="1428750" y="0"/>
                </a:lnTo>
              </a:path>
            </a:pathLst>
          </a:custGeom>
          <a:noFill/>
          <a:ln w="4762">
            <a:solidFill>
              <a:srgbClr val="00D4FF">
                <a:alpha val="8000"/>
              </a:srgbClr>
            </a:solidFill>
          </a:ln>
        </p:spPr>
      </p:sp>
      <p:sp>
        <p:nvSpPr>
          <p:cNvPr id="21" name="Line 21"/>
          <p:cNvSpPr/>
          <p:nvPr/>
        </p:nvSpPr>
        <p:spPr>
          <a:xfrm>
            <a:off x="5238750" y="952500"/>
            <a:ext cx="1428750" cy="762000"/>
          </a:xfrm>
          <a:custGeom>
            <a:avLst/>
            <a:gdLst/>
            <a:ahLst/>
            <a:cxnLst/>
            <a:rect l="l" t="t" r="r" b="b"/>
            <a:pathLst>
              <a:path w="1428750" h="762000">
                <a:moveTo>
                  <a:pt x="0" y="762000"/>
                </a:moveTo>
                <a:lnTo>
                  <a:pt x="1428750" y="0"/>
                </a:lnTo>
              </a:path>
            </a:pathLst>
          </a:custGeom>
          <a:noFill/>
          <a:ln w="4762">
            <a:solidFill>
              <a:srgbClr val="00FF88">
                <a:alpha val="8000"/>
              </a:srgbClr>
            </a:solidFill>
          </a:ln>
        </p:spPr>
      </p:sp>
      <p:sp>
        <p:nvSpPr>
          <p:cNvPr id="22" name="Line 22"/>
          <p:cNvSpPr/>
          <p:nvPr/>
        </p:nvSpPr>
        <p:spPr>
          <a:xfrm>
            <a:off x="8096250" y="1238250"/>
            <a:ext cx="1428750" cy="285750"/>
          </a:xfrm>
          <a:custGeom>
            <a:avLst/>
            <a:gdLst/>
            <a:ahLst/>
            <a:cxnLst/>
            <a:rect l="l" t="t" r="r" b="b"/>
            <a:pathLst>
              <a:path w="1428750" h="285750">
                <a:moveTo>
                  <a:pt x="0" y="285750"/>
                </a:moveTo>
                <a:lnTo>
                  <a:pt x="1428750" y="0"/>
                </a:lnTo>
              </a:path>
            </a:pathLst>
          </a:custGeom>
          <a:noFill/>
          <a:ln w="4762">
            <a:solidFill>
              <a:srgbClr val="00D4FF">
                <a:alpha val="10000"/>
              </a:srgbClr>
            </a:solidFill>
          </a:ln>
        </p:spPr>
      </p:sp>
      <p:sp>
        <p:nvSpPr>
          <p:cNvPr id="23" name="Line 23"/>
          <p:cNvSpPr/>
          <p:nvPr/>
        </p:nvSpPr>
        <p:spPr>
          <a:xfrm>
            <a:off x="1905000" y="5238750"/>
            <a:ext cx="1428750" cy="476250"/>
          </a:xfrm>
          <a:custGeom>
            <a:avLst/>
            <a:gdLst/>
            <a:ahLst/>
            <a:cxnLst/>
            <a:rect l="l" t="t" r="r" b="b"/>
            <a:pathLst>
              <a:path w="1428750" h="476250">
                <a:moveTo>
                  <a:pt x="0" y="0"/>
                </a:moveTo>
                <a:lnTo>
                  <a:pt x="1428750" y="476250"/>
                </a:lnTo>
              </a:path>
            </a:pathLst>
          </a:custGeom>
          <a:noFill/>
          <a:ln w="4762">
            <a:solidFill>
              <a:srgbClr val="00FF88">
                <a:alpha val="8000"/>
              </a:srgbClr>
            </a:solidFill>
          </a:ln>
        </p:spPr>
      </p:sp>
      <p:sp>
        <p:nvSpPr>
          <p:cNvPr id="24" name="Line 24"/>
          <p:cNvSpPr/>
          <p:nvPr/>
        </p:nvSpPr>
        <p:spPr>
          <a:xfrm>
            <a:off x="7143750" y="5334000"/>
            <a:ext cx="1428750" cy="571500"/>
          </a:xfrm>
          <a:custGeom>
            <a:avLst/>
            <a:gdLst/>
            <a:ahLst/>
            <a:cxnLst/>
            <a:rect l="l" t="t" r="r" b="b"/>
            <a:pathLst>
              <a:path w="1428750" h="571500">
                <a:moveTo>
                  <a:pt x="0" y="571500"/>
                </a:moveTo>
                <a:lnTo>
                  <a:pt x="1428750" y="0"/>
                </a:lnTo>
              </a:path>
            </a:pathLst>
          </a:custGeom>
          <a:noFill/>
          <a:ln w="4762">
            <a:solidFill>
              <a:srgbClr val="00D4FF">
                <a:alpha val="10000"/>
              </a:srgbClr>
            </a:solidFill>
          </a:ln>
        </p:spPr>
      </p:sp>
      <p:sp>
        <p:nvSpPr>
          <p:cNvPr id="25" name="TextBox 25"/>
          <p:cNvSpPr txBox="1"/>
          <p:nvPr/>
        </p:nvSpPr>
        <p:spPr>
          <a:xfrm>
            <a:off x="476250" y="1571625"/>
            <a:ext cx="4366974" cy="457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0" b="1" dirty="0">
                <a:solidFill>
                  <a:srgbClr val="00D4FF">
                    <a:alpha val="5000"/>
                  </a:srgbClr>
                </a:solidFill>
                <a:latin typeface="Arial"/>
                <a:ea typeface="Microsoft YaHei"/>
                <a:cs typeface="Arial"/>
              </a:rPr>
              <a:t>05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93420" y="2750820"/>
            <a:ext cx="3159738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400" b="1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Field.io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29615" y="3725228"/>
            <a:ext cx="1926907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dirty="0">
                <a:solidFill>
                  <a:srgbClr val="00FF88">
                    <a:alpha val="80000"/>
                  </a:srgbClr>
                </a:solidFill>
                <a:latin typeface="Arial"/>
                <a:ea typeface="Microsoft YaHei"/>
                <a:cs typeface="Arial"/>
              </a:rPr>
              <a:t>生成式动态</a:t>
            </a:r>
          </a:p>
        </p:txBody>
      </p:sp>
      <p:sp>
        <p:nvSpPr>
          <p:cNvPr id="28" name="Freeform 28"/>
          <p:cNvSpPr/>
          <p:nvPr/>
        </p:nvSpPr>
        <p:spPr>
          <a:xfrm>
            <a:off x="762000" y="4238625"/>
            <a:ext cx="1524000" cy="266700"/>
          </a:xfrm>
          <a:custGeom>
            <a:avLst/>
            <a:gdLst/>
            <a:ahLst/>
            <a:cxnLst/>
            <a:rect l="l" t="t" r="r" b="b"/>
            <a:pathLst>
              <a:path w="1524000" h="266700">
                <a:moveTo>
                  <a:pt x="38100" y="0"/>
                </a:moveTo>
                <a:lnTo>
                  <a:pt x="1485900" y="0"/>
                </a:lnTo>
                <a:cubicBezTo>
                  <a:pt x="1506942" y="0"/>
                  <a:pt x="1524000" y="17058"/>
                  <a:pt x="1524000" y="38100"/>
                </a:cubicBezTo>
                <a:lnTo>
                  <a:pt x="1524000" y="228600"/>
                </a:lnTo>
                <a:cubicBezTo>
                  <a:pt x="1524000" y="249642"/>
                  <a:pt x="1506942" y="266700"/>
                  <a:pt x="14859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D4FF">
              <a:alpha val="10000"/>
            </a:srgbClr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1084421" y="4323874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动感诗学流派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47712" y="4831556"/>
            <a:ext cx="16552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0D4FF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GENERATIVE DYNAMICS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339703" y="6379845"/>
            <a:ext cx="10172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11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D4FF">
                  <a:alpha val="6000"/>
                </a:srgbClr>
              </a:gs>
              <a:gs pos="100000">
                <a:srgbClr val="00D4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700212" y="747712"/>
            <a:ext cx="28575" cy="28575"/>
          </a:xfrm>
          <a:prstGeom prst="ellipse">
            <a:avLst/>
          </a:prstGeom>
          <a:solidFill>
            <a:srgbClr val="00D4FF">
              <a:alpha val="30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3028950" y="1314450"/>
            <a:ext cx="38100" cy="38100"/>
          </a:xfrm>
          <a:prstGeom prst="ellipse">
            <a:avLst/>
          </a:prstGeom>
          <a:solidFill>
            <a:srgbClr val="00FF88">
              <a:alpha val="20000"/>
            </a:srgbClr>
          </a:solidFill>
          <a:ln>
            <a:noFill/>
          </a:ln>
        </p:spPr>
      </p:sp>
      <p:sp>
        <p:nvSpPr>
          <p:cNvPr id="6" name="Ellipse 6"/>
          <p:cNvSpPr/>
          <p:nvPr/>
        </p:nvSpPr>
        <p:spPr>
          <a:xfrm>
            <a:off x="10458450" y="838200"/>
            <a:ext cx="38100" cy="38100"/>
          </a:xfrm>
          <a:prstGeom prst="ellipse">
            <a:avLst/>
          </a:prstGeom>
          <a:solidFill>
            <a:srgbClr val="00D4FF">
              <a:alpha val="25000"/>
            </a:srgbClr>
          </a:solidFill>
          <a:ln>
            <a:noFill/>
          </a:ln>
        </p:spPr>
      </p:sp>
      <p:sp>
        <p:nvSpPr>
          <p:cNvPr id="7" name="Ellipse 7"/>
          <p:cNvSpPr/>
          <p:nvPr/>
        </p:nvSpPr>
        <p:spPr>
          <a:xfrm>
            <a:off x="9034462" y="6176962"/>
            <a:ext cx="28575" cy="28575"/>
          </a:xfrm>
          <a:prstGeom prst="ellipse">
            <a:avLst/>
          </a:prstGeom>
          <a:solidFill>
            <a:srgbClr val="00FF88">
              <a:alpha val="30000"/>
            </a:srgbClr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1885950" y="6457950"/>
            <a:ext cx="38100" cy="38100"/>
          </a:xfrm>
          <a:prstGeom prst="ellipse">
            <a:avLst/>
          </a:prstGeom>
          <a:solidFill>
            <a:srgbClr val="00D4FF">
              <a:alpha val="20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750570" y="379095"/>
            <a:ext cx="17467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00D4FF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05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442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动感诗学流派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5805" y="692468"/>
            <a:ext cx="2039136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Field.io ·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02305" y="692468"/>
            <a:ext cx="2257663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生成式动态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855" y="1283018"/>
            <a:ext cx="301151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00FF88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"让计算美学可视化，技术即艺术"</a:t>
            </a:r>
          </a:p>
        </p:txBody>
      </p:sp>
      <p:sp>
        <p:nvSpPr>
          <p:cNvPr id="14" name="Freeform 14"/>
          <p:cNvSpPr/>
          <p:nvPr/>
        </p:nvSpPr>
        <p:spPr>
          <a:xfrm>
            <a:off x="762000" y="1666875"/>
            <a:ext cx="1047750" cy="266700"/>
          </a:xfrm>
          <a:custGeom>
            <a:avLst/>
            <a:gdLst/>
            <a:ahLst/>
            <a:cxnLst/>
            <a:rect l="l" t="t" r="r" b="b"/>
            <a:pathLst>
              <a:path w="1047750" h="26670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28600"/>
                </a:lnTo>
                <a:cubicBezTo>
                  <a:pt x="1047750" y="249642"/>
                  <a:pt x="1030692" y="266700"/>
                  <a:pt x="100965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D4FF">
              <a:alpha val="10000"/>
            </a:srgbClr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88695" y="1742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粒子系统</a:t>
            </a:r>
          </a:p>
        </p:txBody>
      </p:sp>
      <p:sp>
        <p:nvSpPr>
          <p:cNvPr id="16" name="Freeform 16"/>
          <p:cNvSpPr/>
          <p:nvPr/>
        </p:nvSpPr>
        <p:spPr>
          <a:xfrm>
            <a:off x="1905000" y="1666875"/>
            <a:ext cx="1047750" cy="266700"/>
          </a:xfrm>
          <a:custGeom>
            <a:avLst/>
            <a:gdLst/>
            <a:ahLst/>
            <a:cxnLst/>
            <a:rect l="l" t="t" r="r" b="b"/>
            <a:pathLst>
              <a:path w="1047750" h="266700">
                <a:moveTo>
                  <a:pt x="38100" y="0"/>
                </a:moveTo>
                <a:lnTo>
                  <a:pt x="1009650" y="0"/>
                </a:lnTo>
                <a:cubicBezTo>
                  <a:pt x="1030692" y="0"/>
                  <a:pt x="1047750" y="17058"/>
                  <a:pt x="1047750" y="38100"/>
                </a:cubicBezTo>
                <a:lnTo>
                  <a:pt x="1047750" y="228600"/>
                </a:lnTo>
                <a:cubicBezTo>
                  <a:pt x="1047750" y="249642"/>
                  <a:pt x="1030692" y="266700"/>
                  <a:pt x="100965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D4FF">
              <a:alpha val="10000"/>
            </a:srgbClr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2131695" y="1742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算法之美</a:t>
            </a:r>
          </a:p>
        </p:txBody>
      </p:sp>
      <p:sp>
        <p:nvSpPr>
          <p:cNvPr id="18" name="Freeform 18"/>
          <p:cNvSpPr/>
          <p:nvPr/>
        </p:nvSpPr>
        <p:spPr>
          <a:xfrm>
            <a:off x="3048000" y="1666875"/>
            <a:ext cx="1143000" cy="266700"/>
          </a:xfrm>
          <a:custGeom>
            <a:avLst/>
            <a:gdLst/>
            <a:ahLst/>
            <a:cxnLst/>
            <a:rect l="l" t="t" r="r" b="b"/>
            <a:pathLst>
              <a:path w="1143000" h="266700">
                <a:moveTo>
                  <a:pt x="38100" y="0"/>
                </a:moveTo>
                <a:lnTo>
                  <a:pt x="1104900" y="0"/>
                </a:lnTo>
                <a:cubicBezTo>
                  <a:pt x="1125942" y="0"/>
                  <a:pt x="1143000" y="17058"/>
                  <a:pt x="1143000" y="38100"/>
                </a:cubicBezTo>
                <a:lnTo>
                  <a:pt x="1143000" y="228600"/>
                </a:lnTo>
                <a:cubicBezTo>
                  <a:pt x="1143000" y="249642"/>
                  <a:pt x="1125942" y="266700"/>
                  <a:pt x="11049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D4FF">
              <a:alpha val="10000"/>
            </a:srgbClr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3322320" y="1742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深色画布</a:t>
            </a:r>
          </a:p>
        </p:txBody>
      </p:sp>
      <p:sp>
        <p:nvSpPr>
          <p:cNvPr id="20" name="Freeform 20"/>
          <p:cNvSpPr/>
          <p:nvPr/>
        </p:nvSpPr>
        <p:spPr>
          <a:xfrm>
            <a:off x="4286250" y="1666875"/>
            <a:ext cx="1238250" cy="266700"/>
          </a:xfrm>
          <a:custGeom>
            <a:avLst/>
            <a:gdLst/>
            <a:ahLst/>
            <a:cxnLst/>
            <a:rect l="l" t="t" r="r" b="b"/>
            <a:pathLst>
              <a:path w="1238250" h="2667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228600"/>
                </a:lnTo>
                <a:cubicBezTo>
                  <a:pt x="1238250" y="249642"/>
                  <a:pt x="1221192" y="266700"/>
                  <a:pt x="120015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00D4FF">
              <a:alpha val="10000"/>
            </a:srgbClr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4536996" y="1742599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0D4FF"/>
                </a:solidFill>
                <a:latin typeface="Arial"/>
                <a:ea typeface="Microsoft YaHei"/>
                <a:cs typeface="Arial"/>
              </a:rPr>
              <a:t>发光数据点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7712" y="235505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E0E0E0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48665" y="2648902"/>
            <a:ext cx="175188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深色背景 fill="#0A0A0A"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8665" y="2896552"/>
            <a:ext cx="25493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散点 circle 配不同 r 和 fill-opacity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8665" y="3144202"/>
            <a:ext cx="299404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节点间细连接 line stroke-opacity="0.15"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48665" y="3391852"/>
            <a:ext cx="20432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径向渐变聚光灯 + 发光强调色</a:t>
            </a:r>
          </a:p>
        </p:txBody>
      </p:sp>
      <p:sp>
        <p:nvSpPr>
          <p:cNvPr id="27" name="Freeform 27"/>
          <p:cNvSpPr/>
          <p:nvPr/>
        </p:nvSpPr>
        <p:spPr>
          <a:xfrm>
            <a:off x="5905500" y="2238375"/>
            <a:ext cx="5524500" cy="2000250"/>
          </a:xfrm>
          <a:custGeom>
            <a:avLst/>
            <a:gdLst/>
            <a:ahLst/>
            <a:cxnLst/>
            <a:rect l="l" t="t" r="r" b="b"/>
            <a:pathLst>
              <a:path w="5524500" h="2000250">
                <a:moveTo>
                  <a:pt x="76200" y="0"/>
                </a:moveTo>
                <a:lnTo>
                  <a:pt x="5448300" y="0"/>
                </a:lnTo>
                <a:cubicBezTo>
                  <a:pt x="5490384" y="0"/>
                  <a:pt x="5524500" y="34116"/>
                  <a:pt x="5524500" y="76200"/>
                </a:cubicBezTo>
                <a:lnTo>
                  <a:pt x="5524500" y="1924050"/>
                </a:lnTo>
                <a:cubicBezTo>
                  <a:pt x="5524500" y="1966134"/>
                  <a:pt x="5490384" y="2000250"/>
                  <a:pt x="5448300" y="2000250"/>
                </a:cubicBezTo>
                <a:lnTo>
                  <a:pt x="76200" y="2000250"/>
                </a:lnTo>
                <a:cubicBezTo>
                  <a:pt x="34116" y="2000250"/>
                  <a:pt x="0" y="1966134"/>
                  <a:pt x="0" y="192405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solidFill>
            <a:srgbClr val="0A0A0A"/>
          </a:solidFill>
          <a:ln w="4762">
            <a:solidFill>
              <a:srgbClr val="00D4FF">
                <a:alpha val="15000"/>
              </a:srgbClr>
            </a:solidFill>
          </a:ln>
        </p:spPr>
      </p:sp>
      <p:sp>
        <p:nvSpPr>
          <p:cNvPr id="28" name="TextBox 28"/>
          <p:cNvSpPr txBox="1"/>
          <p:nvPr/>
        </p:nvSpPr>
        <p:spPr>
          <a:xfrm>
            <a:off x="6084570" y="23602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00D4FF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粒子网络演示</a:t>
            </a:r>
          </a:p>
        </p:txBody>
      </p:sp>
      <p:sp>
        <p:nvSpPr>
          <p:cNvPr id="29" name="Ellipse 29"/>
          <p:cNvSpPr/>
          <p:nvPr/>
        </p:nvSpPr>
        <p:spPr>
          <a:xfrm>
            <a:off x="6800850" y="3086100"/>
            <a:ext cx="114300" cy="114300"/>
          </a:xfrm>
          <a:prstGeom prst="ellipse">
            <a:avLst/>
          </a:prstGeom>
          <a:solidFill>
            <a:srgbClr val="00D4FF">
              <a:alpha val="70000"/>
            </a:srgbClr>
          </a:solidFill>
          <a:ln>
            <a:noFill/>
          </a:ln>
        </p:spPr>
      </p:sp>
      <p:sp>
        <p:nvSpPr>
          <p:cNvPr id="30" name="Ellipse 30"/>
          <p:cNvSpPr/>
          <p:nvPr/>
        </p:nvSpPr>
        <p:spPr>
          <a:xfrm>
            <a:off x="7924800" y="2686050"/>
            <a:ext cx="152400" cy="152400"/>
          </a:xfrm>
          <a:prstGeom prst="ellipse">
            <a:avLst/>
          </a:prstGeom>
          <a:solidFill>
            <a:srgbClr val="00FF88">
              <a:alpha val="60000"/>
            </a:srgbClr>
          </a:solidFill>
          <a:ln>
            <a:noFill/>
          </a:ln>
        </p:spPr>
      </p:sp>
      <p:sp>
        <p:nvSpPr>
          <p:cNvPr id="31" name="Ellipse 31"/>
          <p:cNvSpPr/>
          <p:nvPr/>
        </p:nvSpPr>
        <p:spPr>
          <a:xfrm>
            <a:off x="9096375" y="3286125"/>
            <a:ext cx="95250" cy="95250"/>
          </a:xfrm>
          <a:prstGeom prst="ellipse">
            <a:avLst/>
          </a:prstGeom>
          <a:solidFill>
            <a:srgbClr val="00D4FF">
              <a:alpha val="80000"/>
            </a:srgbClr>
          </a:solidFill>
          <a:ln>
            <a:noFill/>
          </a:ln>
        </p:spPr>
      </p:sp>
      <p:sp>
        <p:nvSpPr>
          <p:cNvPr id="32" name="Ellipse 32"/>
          <p:cNvSpPr/>
          <p:nvPr/>
        </p:nvSpPr>
        <p:spPr>
          <a:xfrm>
            <a:off x="10220325" y="2886075"/>
            <a:ext cx="133350" cy="133350"/>
          </a:xfrm>
          <a:prstGeom prst="ellipse">
            <a:avLst/>
          </a:prstGeom>
          <a:solidFill>
            <a:srgbClr val="00D4FF">
              <a:alpha val="50000"/>
            </a:srgbClr>
          </a:solidFill>
          <a:ln>
            <a:noFill/>
          </a:ln>
        </p:spPr>
      </p:sp>
      <p:sp>
        <p:nvSpPr>
          <p:cNvPr id="33" name="Ellipse 33"/>
          <p:cNvSpPr/>
          <p:nvPr/>
        </p:nvSpPr>
        <p:spPr>
          <a:xfrm>
            <a:off x="7391400" y="3771900"/>
            <a:ext cx="76200" cy="76200"/>
          </a:xfrm>
          <a:prstGeom prst="ellipse">
            <a:avLst/>
          </a:prstGeom>
          <a:solidFill>
            <a:srgbClr val="00FF88">
              <a:alpha val="40000"/>
            </a:srgbClr>
          </a:solidFill>
          <a:ln>
            <a:noFill/>
          </a:ln>
        </p:spPr>
      </p:sp>
      <p:sp>
        <p:nvSpPr>
          <p:cNvPr id="34" name="Ellipse 34"/>
          <p:cNvSpPr/>
          <p:nvPr/>
        </p:nvSpPr>
        <p:spPr>
          <a:xfrm>
            <a:off x="8515350" y="3562350"/>
            <a:ext cx="114300" cy="114300"/>
          </a:xfrm>
          <a:prstGeom prst="ellipse">
            <a:avLst/>
          </a:prstGeom>
          <a:solidFill>
            <a:srgbClr val="00D4FF">
              <a:alpha val="60000"/>
            </a:srgbClr>
          </a:solidFill>
          <a:ln>
            <a:noFill/>
          </a:ln>
        </p:spPr>
      </p:sp>
      <p:sp>
        <p:nvSpPr>
          <p:cNvPr id="35" name="Ellipse 35"/>
          <p:cNvSpPr/>
          <p:nvPr/>
        </p:nvSpPr>
        <p:spPr>
          <a:xfrm>
            <a:off x="9667875" y="3857625"/>
            <a:ext cx="95250" cy="95250"/>
          </a:xfrm>
          <a:prstGeom prst="ellipse">
            <a:avLst/>
          </a:prstGeom>
          <a:solidFill>
            <a:srgbClr val="00FF88">
              <a:alpha val="50000"/>
            </a:srgbClr>
          </a:solidFill>
          <a:ln>
            <a:noFill/>
          </a:ln>
        </p:spPr>
      </p:sp>
      <p:sp>
        <p:nvSpPr>
          <p:cNvPr id="36" name="Line 36"/>
          <p:cNvSpPr/>
          <p:nvPr/>
        </p:nvSpPr>
        <p:spPr>
          <a:xfrm>
            <a:off x="6858000" y="2762250"/>
            <a:ext cx="1143000" cy="381000"/>
          </a:xfrm>
          <a:custGeom>
            <a:avLst/>
            <a:gdLst/>
            <a:ahLst/>
            <a:cxnLst/>
            <a:rect l="l" t="t" r="r" b="b"/>
            <a:pathLst>
              <a:path w="1143000" h="381000">
                <a:moveTo>
                  <a:pt x="0" y="38100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00D4FF">
                <a:alpha val="20000"/>
              </a:srgbClr>
            </a:solidFill>
          </a:ln>
        </p:spPr>
      </p:sp>
      <p:sp>
        <p:nvSpPr>
          <p:cNvPr id="37" name="Line 37"/>
          <p:cNvSpPr/>
          <p:nvPr/>
        </p:nvSpPr>
        <p:spPr>
          <a:xfrm>
            <a:off x="8001000" y="2762250"/>
            <a:ext cx="1143000" cy="571500"/>
          </a:xfrm>
          <a:custGeom>
            <a:avLst/>
            <a:gdLst/>
            <a:ahLst/>
            <a:cxnLst/>
            <a:rect l="l" t="t" r="r" b="b"/>
            <a:pathLst>
              <a:path w="1143000" h="571500">
                <a:moveTo>
                  <a:pt x="0" y="0"/>
                </a:moveTo>
                <a:lnTo>
                  <a:pt x="1143000" y="571500"/>
                </a:lnTo>
              </a:path>
            </a:pathLst>
          </a:custGeom>
          <a:noFill/>
          <a:ln w="9525">
            <a:solidFill>
              <a:srgbClr val="00D4FF">
                <a:alpha val="15000"/>
              </a:srgbClr>
            </a:solidFill>
          </a:ln>
        </p:spPr>
      </p:sp>
      <p:sp>
        <p:nvSpPr>
          <p:cNvPr id="38" name="Line 38"/>
          <p:cNvSpPr/>
          <p:nvPr/>
        </p:nvSpPr>
        <p:spPr>
          <a:xfrm>
            <a:off x="9144000" y="2952750"/>
            <a:ext cx="1143000" cy="381000"/>
          </a:xfrm>
          <a:custGeom>
            <a:avLst/>
            <a:gdLst/>
            <a:ahLst/>
            <a:cxnLst/>
            <a:rect l="l" t="t" r="r" b="b"/>
            <a:pathLst>
              <a:path w="1143000" h="381000">
                <a:moveTo>
                  <a:pt x="0" y="38100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00FF88">
                <a:alpha val="15000"/>
              </a:srgbClr>
            </a:solidFill>
          </a:ln>
        </p:spPr>
      </p:sp>
      <p:sp>
        <p:nvSpPr>
          <p:cNvPr id="39" name="Line 39"/>
          <p:cNvSpPr/>
          <p:nvPr/>
        </p:nvSpPr>
        <p:spPr>
          <a:xfrm>
            <a:off x="6858000" y="3143250"/>
            <a:ext cx="571500" cy="666750"/>
          </a:xfrm>
          <a:custGeom>
            <a:avLst/>
            <a:gdLst/>
            <a:ahLst/>
            <a:cxnLst/>
            <a:rect l="l" t="t" r="r" b="b"/>
            <a:pathLst>
              <a:path w="571500" h="666750">
                <a:moveTo>
                  <a:pt x="0" y="0"/>
                </a:moveTo>
                <a:lnTo>
                  <a:pt x="571500" y="666750"/>
                </a:lnTo>
              </a:path>
            </a:pathLst>
          </a:custGeom>
          <a:noFill/>
          <a:ln w="9525">
            <a:solidFill>
              <a:srgbClr val="00D4FF">
                <a:alpha val="10000"/>
              </a:srgbClr>
            </a:solidFill>
          </a:ln>
        </p:spPr>
      </p:sp>
      <p:sp>
        <p:nvSpPr>
          <p:cNvPr id="40" name="Line 40"/>
          <p:cNvSpPr/>
          <p:nvPr/>
        </p:nvSpPr>
        <p:spPr>
          <a:xfrm>
            <a:off x="7429500" y="3619500"/>
            <a:ext cx="1143000" cy="190500"/>
          </a:xfrm>
          <a:custGeom>
            <a:avLst/>
            <a:gdLst/>
            <a:ahLst/>
            <a:cxnLst/>
            <a:rect l="l" t="t" r="r" b="b"/>
            <a:pathLst>
              <a:path w="1143000" h="190500">
                <a:moveTo>
                  <a:pt x="0" y="19050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00FF88">
                <a:alpha val="12000"/>
              </a:srgbClr>
            </a:solidFill>
          </a:ln>
        </p:spPr>
      </p:sp>
      <p:sp>
        <p:nvSpPr>
          <p:cNvPr id="41" name="Line 41"/>
          <p:cNvSpPr/>
          <p:nvPr/>
        </p:nvSpPr>
        <p:spPr>
          <a:xfrm>
            <a:off x="8572500" y="3619500"/>
            <a:ext cx="1143000" cy="285750"/>
          </a:xfrm>
          <a:custGeom>
            <a:avLst/>
            <a:gdLst/>
            <a:ahLst/>
            <a:cxnLst/>
            <a:rect l="l" t="t" r="r" b="b"/>
            <a:pathLst>
              <a:path w="1143000" h="285750">
                <a:moveTo>
                  <a:pt x="0" y="0"/>
                </a:moveTo>
                <a:lnTo>
                  <a:pt x="1143000" y="285750"/>
                </a:lnTo>
              </a:path>
            </a:pathLst>
          </a:custGeom>
          <a:noFill/>
          <a:ln w="9525">
            <a:solidFill>
              <a:srgbClr val="00D4FF">
                <a:alpha val="10000"/>
              </a:srgbClr>
            </a:solidFill>
          </a:ln>
        </p:spPr>
      </p:sp>
      <p:sp>
        <p:nvSpPr>
          <p:cNvPr id="42" name="Line 42"/>
          <p:cNvSpPr/>
          <p:nvPr/>
        </p:nvSpPr>
        <p:spPr>
          <a:xfrm>
            <a:off x="8001000" y="2762250"/>
            <a:ext cx="571500" cy="857250"/>
          </a:xfrm>
          <a:custGeom>
            <a:avLst/>
            <a:gdLst/>
            <a:ahLst/>
            <a:cxnLst/>
            <a:rect l="l" t="t" r="r" b="b"/>
            <a:pathLst>
              <a:path w="571500" h="857250">
                <a:moveTo>
                  <a:pt x="0" y="0"/>
                </a:moveTo>
                <a:lnTo>
                  <a:pt x="571500" y="857250"/>
                </a:lnTo>
              </a:path>
            </a:pathLst>
          </a:custGeom>
          <a:noFill/>
          <a:ln w="4762">
            <a:solidFill>
              <a:srgbClr val="00D4FF">
                <a:alpha val="8000"/>
              </a:srgbClr>
            </a:solidFill>
          </a:ln>
        </p:spPr>
      </p:sp>
      <p:sp>
        <p:nvSpPr>
          <p:cNvPr id="43" name="TextBox 43"/>
          <p:cNvSpPr txBox="1"/>
          <p:nvPr/>
        </p:nvSpPr>
        <p:spPr>
          <a:xfrm>
            <a:off x="747712" y="445055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E0E0E0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48665" y="4744402"/>
            <a:ext cx="298637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AI/ML 产品发布 · 技术主题演讲 · 创新展示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47712" y="5212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E0E0E0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48665" y="5487352"/>
            <a:ext cx="19972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深色画布 + 1-2 个发光强调色</a:t>
            </a:r>
          </a:p>
        </p:txBody>
      </p:sp>
      <p:sp>
        <p:nvSpPr>
          <p:cNvPr id="47" name="Ellipse 47"/>
          <p:cNvSpPr/>
          <p:nvPr/>
        </p:nvSpPr>
        <p:spPr>
          <a:xfrm>
            <a:off x="857250" y="5762625"/>
            <a:ext cx="190500" cy="190500"/>
          </a:xfrm>
          <a:prstGeom prst="ellipse">
            <a:avLst/>
          </a:prstGeom>
          <a:solidFill>
            <a:srgbClr val="00D4FF"/>
          </a:solidFill>
          <a:ln>
            <a:noFill/>
          </a:ln>
        </p:spPr>
      </p:sp>
      <p:sp>
        <p:nvSpPr>
          <p:cNvPr id="48" name="TextBox 48"/>
          <p:cNvSpPr txBox="1"/>
          <p:nvPr/>
        </p:nvSpPr>
        <p:spPr>
          <a:xfrm>
            <a:off x="1113472" y="5816441"/>
            <a:ext cx="3824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电光蓝</a:t>
            </a:r>
          </a:p>
        </p:txBody>
      </p:sp>
      <p:sp>
        <p:nvSpPr>
          <p:cNvPr id="49" name="Ellipse 49"/>
          <p:cNvSpPr/>
          <p:nvPr/>
        </p:nvSpPr>
        <p:spPr>
          <a:xfrm>
            <a:off x="1809750" y="5762625"/>
            <a:ext cx="190500" cy="190500"/>
          </a:xfrm>
          <a:prstGeom prst="ellipse">
            <a:avLst/>
          </a:prstGeom>
          <a:solidFill>
            <a:srgbClr val="00FF88"/>
          </a:solidFill>
          <a:ln>
            <a:noFill/>
          </a:ln>
        </p:spPr>
      </p:sp>
      <p:sp>
        <p:nvSpPr>
          <p:cNvPr id="50" name="TextBox 50"/>
          <p:cNvSpPr txBox="1"/>
          <p:nvPr/>
        </p:nvSpPr>
        <p:spPr>
          <a:xfrm>
            <a:off x="2065972" y="5816441"/>
            <a:ext cx="26193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鲜绿</a:t>
            </a:r>
          </a:p>
        </p:txBody>
      </p:sp>
      <p:sp>
        <p:nvSpPr>
          <p:cNvPr id="51" name="Ellipse 51"/>
          <p:cNvSpPr/>
          <p:nvPr/>
        </p:nvSpPr>
        <p:spPr>
          <a:xfrm>
            <a:off x="2667000" y="5762625"/>
            <a:ext cx="190500" cy="190500"/>
          </a:xfrm>
          <a:prstGeom prst="ellipse">
            <a:avLst/>
          </a:prstGeom>
          <a:solidFill>
            <a:srgbClr val="FFB800"/>
          </a:solidFill>
          <a:ln>
            <a:noFill/>
          </a:ln>
        </p:spPr>
      </p:sp>
      <p:sp>
        <p:nvSpPr>
          <p:cNvPr id="52" name="TextBox 52"/>
          <p:cNvSpPr txBox="1"/>
          <p:nvPr/>
        </p:nvSpPr>
        <p:spPr>
          <a:xfrm>
            <a:off x="2923222" y="5816441"/>
            <a:ext cx="3824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暖琥珀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892165" y="445865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461760" y="444246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★★★☆☆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321868" y="4466749"/>
            <a:ext cx="209666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科技主题震撼；不适合企业/政府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1306842" y="647509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12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Polygon 3"/>
          <p:cNvSpPr/>
          <p:nvPr/>
        </p:nvSpPr>
        <p:spPr>
          <a:xfrm>
            <a:off x="0" y="0"/>
            <a:ext cx="2857500" cy="1905000"/>
          </a:xfrm>
          <a:custGeom>
            <a:avLst/>
            <a:gdLst/>
            <a:ahLst/>
            <a:cxnLst/>
            <a:rect l="l" t="t" r="r" b="b"/>
            <a:pathLst>
              <a:path w="2857500" h="1905000">
                <a:moveTo>
                  <a:pt x="0" y="0"/>
                </a:moveTo>
                <a:lnTo>
                  <a:pt x="2857500" y="0"/>
                </a:lnTo>
                <a:lnTo>
                  <a:pt x="1428750" y="1905000"/>
                </a:lnTo>
                <a:close/>
              </a:path>
            </a:pathLst>
          </a:custGeom>
          <a:solidFill>
            <a:srgbClr val="E94560">
              <a:alpha val="8000"/>
            </a:srgbClr>
          </a:solidFill>
          <a:ln>
            <a:noFill/>
          </a:ln>
        </p:spPr>
      </p:sp>
      <p:sp>
        <p:nvSpPr>
          <p:cNvPr id="4" name="Polygon 4"/>
          <p:cNvSpPr/>
          <p:nvPr/>
        </p:nvSpPr>
        <p:spPr>
          <a:xfrm>
            <a:off x="9525000" y="0"/>
            <a:ext cx="2667000" cy="2857500"/>
          </a:xfrm>
          <a:custGeom>
            <a:avLst/>
            <a:gdLst/>
            <a:ahLst/>
            <a:cxnLst/>
            <a:rect l="l" t="t" r="r" b="b"/>
            <a:pathLst>
              <a:path w="2667000" h="2857500">
                <a:moveTo>
                  <a:pt x="2667000" y="0"/>
                </a:moveTo>
                <a:lnTo>
                  <a:pt x="2667000" y="2857500"/>
                </a:lnTo>
                <a:lnTo>
                  <a:pt x="0" y="952500"/>
                </a:lnTo>
                <a:close/>
              </a:path>
            </a:pathLst>
          </a:custGeom>
          <a:solidFill>
            <a:srgbClr val="533483">
              <a:alpha val="10000"/>
            </a:srgbClr>
          </a:solidFill>
          <a:ln>
            <a:noFill/>
          </a:ln>
        </p:spPr>
      </p:sp>
      <p:sp>
        <p:nvSpPr>
          <p:cNvPr id="5" name="Polygon 5"/>
          <p:cNvSpPr/>
          <p:nvPr/>
        </p:nvSpPr>
        <p:spPr>
          <a:xfrm>
            <a:off x="0" y="4953000"/>
            <a:ext cx="3810000" cy="1905000"/>
          </a:xfrm>
          <a:custGeom>
            <a:avLst/>
            <a:gdLst/>
            <a:ahLst/>
            <a:cxnLst/>
            <a:rect l="l" t="t" r="r" b="b"/>
            <a:pathLst>
              <a:path w="3810000" h="1905000">
                <a:moveTo>
                  <a:pt x="0" y="1905000"/>
                </a:moveTo>
                <a:lnTo>
                  <a:pt x="3810000" y="1905000"/>
                </a:lnTo>
                <a:lnTo>
                  <a:pt x="1905000" y="0"/>
                </a:lnTo>
                <a:close/>
              </a:path>
            </a:pathLst>
          </a:custGeom>
          <a:solidFill>
            <a:srgbClr val="FFD93D">
              <a:alpha val="5000"/>
            </a:srgbClr>
          </a:solidFill>
          <a:ln>
            <a:noFill/>
          </a:ln>
        </p:spPr>
      </p:sp>
      <p:sp>
        <p:nvSpPr>
          <p:cNvPr id="6" name="Polygon 6"/>
          <p:cNvSpPr/>
          <p:nvPr/>
        </p:nvSpPr>
        <p:spPr>
          <a:xfrm>
            <a:off x="9525000" y="4762500"/>
            <a:ext cx="2667000" cy="2095500"/>
          </a:xfrm>
          <a:custGeom>
            <a:avLst/>
            <a:gdLst/>
            <a:ahLst/>
            <a:cxnLst/>
            <a:rect l="l" t="t" r="r" b="b"/>
            <a:pathLst>
              <a:path w="2667000" h="2095500">
                <a:moveTo>
                  <a:pt x="2667000" y="2095500"/>
                </a:moveTo>
                <a:lnTo>
                  <a:pt x="0" y="2095500"/>
                </a:lnTo>
                <a:lnTo>
                  <a:pt x="1428750" y="0"/>
                </a:lnTo>
                <a:close/>
              </a:path>
            </a:pathLst>
          </a:custGeom>
          <a:solidFill>
            <a:srgbClr val="E94560">
              <a:alpha val="6000"/>
            </a:srgbClr>
          </a:solidFill>
          <a:ln>
            <a:noFill/>
          </a:ln>
        </p:spPr>
      </p:sp>
      <p:sp>
        <p:nvSpPr>
          <p:cNvPr id="7" name="Polygon 7"/>
          <p:cNvSpPr/>
          <p:nvPr/>
        </p:nvSpPr>
        <p:spPr>
          <a:xfrm>
            <a:off x="4762500" y="2381250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476250"/>
                </a:moveTo>
                <a:lnTo>
                  <a:pt x="1905000" y="0"/>
                </a:lnTo>
                <a:lnTo>
                  <a:pt x="952500" y="1905000"/>
                </a:lnTo>
                <a:close/>
              </a:path>
            </a:pathLst>
          </a:custGeom>
          <a:solidFill>
            <a:srgbClr val="533483">
              <a:alpha val="4000"/>
            </a:srgbClr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 rot="-720000">
            <a:off x="1577007" y="3781425"/>
            <a:ext cx="9037987" cy="274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0" b="1" dirty="0">
                <a:solidFill>
                  <a:srgbClr val="E94560">
                    <a:alpha val="4000"/>
                  </a:srgbClr>
                </a:solidFill>
                <a:latin typeface="Arial"/>
                <a:ea typeface="Microsoft YaHei"/>
                <a:cs typeface="Arial"/>
              </a:rPr>
              <a:t>EMOTION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700" y="1885950"/>
            <a:ext cx="1746790" cy="182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0" b="1" dirty="0">
                <a:solidFill>
                  <a:srgbClr val="E94560">
                    <a:alpha val="15000"/>
                  </a:srgbClr>
                </a:solidFill>
                <a:latin typeface="Arial"/>
                <a:ea typeface="Microsoft YaHei"/>
                <a:cs typeface="Arial"/>
              </a:rPr>
              <a:t>06</a:t>
            </a:r>
          </a:p>
        </p:txBody>
      </p:sp>
      <p:sp>
        <p:nvSpPr>
          <p:cNvPr id="10" name="TextBox 10"/>
          <p:cNvSpPr txBox="1"/>
          <p:nvPr/>
        </p:nvSpPr>
        <p:spPr>
          <a:xfrm rot="-180000">
            <a:off x="2026920" y="2941320"/>
            <a:ext cx="4277678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4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情感极大化</a:t>
            </a:r>
          </a:p>
        </p:txBody>
      </p:sp>
      <p:sp>
        <p:nvSpPr>
          <p:cNvPr id="11" name="TextBox 11"/>
          <p:cNvSpPr txBox="1"/>
          <p:nvPr/>
        </p:nvSpPr>
        <p:spPr>
          <a:xfrm rot="120000">
            <a:off x="2268855" y="3950018"/>
            <a:ext cx="206511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94560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Emotional Maximalism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2665" y="445865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D93D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动感诗学流派</a:t>
            </a:r>
          </a:p>
        </p:txBody>
      </p:sp>
      <p:sp>
        <p:nvSpPr>
          <p:cNvPr id="13" name="Line 13"/>
          <p:cNvSpPr/>
          <p:nvPr/>
        </p:nvSpPr>
        <p:spPr>
          <a:xfrm>
            <a:off x="1905000" y="4667250"/>
            <a:ext cx="3810000" cy="95250"/>
          </a:xfrm>
          <a:custGeom>
            <a:avLst/>
            <a:gdLst/>
            <a:ahLst/>
            <a:cxnLst/>
            <a:rect l="l" t="t" r="r" b="b"/>
            <a:pathLst>
              <a:path w="3810000" h="95250">
                <a:moveTo>
                  <a:pt x="0" y="95250"/>
                </a:moveTo>
                <a:lnTo>
                  <a:pt x="3810000" y="0"/>
                </a:lnTo>
              </a:path>
            </a:pathLst>
          </a:custGeom>
          <a:noFill/>
          <a:ln w="19050">
            <a:solidFill>
              <a:srgbClr val="E94560">
                <a:alpha val="30000"/>
              </a:srgbClr>
            </a:solidFill>
          </a:ln>
        </p:spPr>
      </p:sp>
      <p:sp>
        <p:nvSpPr>
          <p:cNvPr id="14" name="Line 14"/>
          <p:cNvSpPr/>
          <p:nvPr/>
        </p:nvSpPr>
        <p:spPr>
          <a:xfrm>
            <a:off x="2095500" y="4810125"/>
            <a:ext cx="2667000" cy="47625"/>
          </a:xfrm>
          <a:custGeom>
            <a:avLst/>
            <a:gdLst/>
            <a:ahLst/>
            <a:cxnLst/>
            <a:rect l="l" t="t" r="r" b="b"/>
            <a:pathLst>
              <a:path w="2667000" h="47625">
                <a:moveTo>
                  <a:pt x="0" y="47625"/>
                </a:moveTo>
                <a:lnTo>
                  <a:pt x="2667000" y="0"/>
                </a:lnTo>
              </a:path>
            </a:pathLst>
          </a:custGeom>
          <a:noFill/>
          <a:ln w="9525">
            <a:solidFill>
              <a:srgbClr val="533483">
                <a:alpha val="20000"/>
              </a:srgbClr>
            </a:solidFill>
          </a:ln>
        </p:spPr>
      </p:sp>
      <p:sp>
        <p:nvSpPr>
          <p:cNvPr id="15" name="TextBox 15"/>
          <p:cNvSpPr txBox="1"/>
          <p:nvPr/>
        </p:nvSpPr>
        <p:spPr>
          <a:xfrm>
            <a:off x="11306842" y="647509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13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141FCBB5-23D4-7AD2-DE1D-703C8A71B555}"/>
              </a:ext>
            </a:extLst>
          </p:cNvPr>
          <p:cNvSpPr txBox="1"/>
          <p:nvPr/>
        </p:nvSpPr>
        <p:spPr>
          <a:xfrm>
            <a:off x="9176814" y="2137635"/>
            <a:ext cx="2115964" cy="13849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0" b="1" dirty="0">
                <a:solidFill>
                  <a:srgbClr val="FF6B6B"/>
                </a:solidFill>
                <a:latin typeface="Arial"/>
                <a:ea typeface="Microsoft YaHei"/>
                <a:cs typeface="Arial"/>
              </a:rPr>
              <a:t>Sag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1D8A685C-B19E-47AC-AE46-9BE1898CECF8}"/>
              </a:ext>
            </a:extLst>
          </p:cNvPr>
          <p:cNvSpPr txBox="1"/>
          <p:nvPr/>
        </p:nvSpPr>
        <p:spPr>
          <a:xfrm>
            <a:off x="7189090" y="3548286"/>
            <a:ext cx="4103688" cy="13849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0" b="1" dirty="0">
                <a:solidFill>
                  <a:srgbClr val="FFE66D"/>
                </a:solidFill>
                <a:latin typeface="Arial"/>
                <a:ea typeface="Microsoft YaHei"/>
                <a:cs typeface="Arial"/>
              </a:rPr>
              <a:t>meister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 rot="-900000">
            <a:off x="3103102" y="2981325"/>
            <a:ext cx="5985796" cy="335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0" b="1" dirty="0">
                <a:solidFill>
                  <a:srgbClr val="E94560">
                    <a:alpha val="7000"/>
                  </a:srgbClr>
                </a:solidFill>
                <a:latin typeface="Arial"/>
                <a:ea typeface="Microsoft YaHei"/>
                <a:cs typeface="Arial"/>
              </a:rPr>
              <a:t>FEEL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0570" y="379095"/>
            <a:ext cx="11072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E94560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06 · 动感诗学流派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3900" y="723900"/>
            <a:ext cx="2583513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Sagmeister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950" y="1266825"/>
            <a:ext cx="11334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E94560"/>
                </a:solidFill>
                <a:latin typeface="Arial"/>
                <a:ea typeface="Microsoft YaHei"/>
                <a:cs typeface="Arial"/>
              </a:rPr>
              <a:t>情感极大化</a:t>
            </a:r>
          </a:p>
        </p:txBody>
      </p:sp>
      <p:sp>
        <p:nvSpPr>
          <p:cNvPr id="7" name="Line 7"/>
          <p:cNvSpPr/>
          <p:nvPr/>
        </p:nvSpPr>
        <p:spPr>
          <a:xfrm>
            <a:off x="762000" y="1600200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28575">
            <a:solidFill>
              <a:srgbClr val="E94560"/>
            </a:solidFill>
          </a:ln>
        </p:spPr>
      </p:sp>
      <p:sp>
        <p:nvSpPr>
          <p:cNvPr id="8" name="Polygon 8"/>
          <p:cNvSpPr/>
          <p:nvPr/>
        </p:nvSpPr>
        <p:spPr>
          <a:xfrm>
            <a:off x="5715000" y="476250"/>
            <a:ext cx="2857500" cy="1428750"/>
          </a:xfrm>
          <a:custGeom>
            <a:avLst/>
            <a:gdLst/>
            <a:ahLst/>
            <a:cxnLst/>
            <a:rect l="l" t="t" r="r" b="b"/>
            <a:pathLst>
              <a:path w="2857500" h="1428750">
                <a:moveTo>
                  <a:pt x="952500" y="0"/>
                </a:moveTo>
                <a:lnTo>
                  <a:pt x="2857500" y="1428750"/>
                </a:lnTo>
                <a:lnTo>
                  <a:pt x="0" y="1428750"/>
                </a:lnTo>
                <a:close/>
              </a:path>
            </a:pathLst>
          </a:custGeom>
          <a:solidFill>
            <a:srgbClr val="E94560">
              <a:alpha val="15000"/>
            </a:srgbClr>
          </a:solidFill>
          <a:ln>
            <a:noFill/>
          </a:ln>
        </p:spPr>
      </p:sp>
      <p:sp>
        <p:nvSpPr>
          <p:cNvPr id="9" name="Polygon 9"/>
          <p:cNvSpPr/>
          <p:nvPr/>
        </p:nvSpPr>
        <p:spPr>
          <a:xfrm>
            <a:off x="8096250" y="762000"/>
            <a:ext cx="2381250" cy="1619250"/>
          </a:xfrm>
          <a:custGeom>
            <a:avLst/>
            <a:gdLst/>
            <a:ahLst/>
            <a:cxnLst/>
            <a:rect l="l" t="t" r="r" b="b"/>
            <a:pathLst>
              <a:path w="2381250" h="1619250">
                <a:moveTo>
                  <a:pt x="666750" y="0"/>
                </a:moveTo>
                <a:lnTo>
                  <a:pt x="2381250" y="1619250"/>
                </a:lnTo>
                <a:lnTo>
                  <a:pt x="0" y="952500"/>
                </a:lnTo>
                <a:close/>
              </a:path>
            </a:pathLst>
          </a:custGeom>
          <a:solidFill>
            <a:srgbClr val="E94560">
              <a:alpha val="10000"/>
            </a:srgbClr>
          </a:solidFill>
          <a:ln>
            <a:noFill/>
          </a:ln>
        </p:spPr>
      </p:sp>
      <p:sp>
        <p:nvSpPr>
          <p:cNvPr id="10" name="Polygon 10"/>
          <p:cNvSpPr/>
          <p:nvPr/>
        </p:nvSpPr>
        <p:spPr>
          <a:xfrm>
            <a:off x="10001250" y="571500"/>
            <a:ext cx="1428750" cy="1809750"/>
          </a:xfrm>
          <a:custGeom>
            <a:avLst/>
            <a:gdLst/>
            <a:ahLst/>
            <a:cxnLst/>
            <a:rect l="l" t="t" r="r" b="b"/>
            <a:pathLst>
              <a:path w="1428750" h="1809750">
                <a:moveTo>
                  <a:pt x="0" y="571500"/>
                </a:moveTo>
                <a:lnTo>
                  <a:pt x="1428750" y="0"/>
                </a:lnTo>
                <a:lnTo>
                  <a:pt x="1428750" y="1809750"/>
                </a:lnTo>
                <a:close/>
              </a:path>
            </a:pathLst>
          </a:custGeom>
          <a:solidFill>
            <a:srgbClr val="533483">
              <a:alpha val="20000"/>
            </a:srgbClr>
          </a:solidFill>
          <a:ln>
            <a:noFill/>
          </a:ln>
        </p:spPr>
      </p:sp>
      <p:sp>
        <p:nvSpPr>
          <p:cNvPr id="11" name="Line 11"/>
          <p:cNvSpPr/>
          <p:nvPr/>
        </p:nvSpPr>
        <p:spPr>
          <a:xfrm>
            <a:off x="6667500" y="476250"/>
            <a:ext cx="2095500" cy="285750"/>
          </a:xfrm>
          <a:custGeom>
            <a:avLst/>
            <a:gdLst/>
            <a:ahLst/>
            <a:cxnLst/>
            <a:rect l="l" t="t" r="r" b="b"/>
            <a:pathLst>
              <a:path w="2095500" h="285750">
                <a:moveTo>
                  <a:pt x="0" y="0"/>
                </a:moveTo>
                <a:lnTo>
                  <a:pt x="2095500" y="285750"/>
                </a:lnTo>
              </a:path>
            </a:pathLst>
          </a:custGeom>
          <a:noFill/>
          <a:ln w="7620">
            <a:solidFill>
              <a:srgbClr val="E94560">
                <a:alpha val="40000"/>
              </a:srgbClr>
            </a:solidFill>
          </a:ln>
        </p:spPr>
      </p:sp>
      <p:sp>
        <p:nvSpPr>
          <p:cNvPr id="12" name="Line 12"/>
          <p:cNvSpPr/>
          <p:nvPr/>
        </p:nvSpPr>
        <p:spPr>
          <a:xfrm>
            <a:off x="8572500" y="1143000"/>
            <a:ext cx="1428750" cy="762000"/>
          </a:xfrm>
          <a:custGeom>
            <a:avLst/>
            <a:gdLst/>
            <a:ahLst/>
            <a:cxnLst/>
            <a:rect l="l" t="t" r="r" b="b"/>
            <a:pathLst>
              <a:path w="1428750" h="762000">
                <a:moveTo>
                  <a:pt x="0" y="762000"/>
                </a:moveTo>
                <a:lnTo>
                  <a:pt x="1428750" y="0"/>
                </a:lnTo>
              </a:path>
            </a:pathLst>
          </a:custGeom>
          <a:noFill/>
          <a:ln w="7620">
            <a:solidFill>
              <a:srgbClr val="533483">
                <a:alpha val="30000"/>
              </a:srgbClr>
            </a:solidFill>
          </a:ln>
        </p:spPr>
      </p:sp>
      <p:sp>
        <p:nvSpPr>
          <p:cNvPr id="13" name="Rectangle 13"/>
          <p:cNvSpPr/>
          <p:nvPr/>
        </p:nvSpPr>
        <p:spPr>
          <a:xfrm>
            <a:off x="762000" y="1905000"/>
            <a:ext cx="1524000" cy="76200"/>
          </a:xfrm>
          <a:prstGeom prst="rect">
            <a:avLst/>
          </a:prstGeom>
          <a:solidFill>
            <a:srgbClr val="E94560"/>
          </a:solidFill>
          <a:ln>
            <a:noFill/>
          </a:ln>
        </p:spPr>
      </p:sp>
      <p:sp>
        <p:nvSpPr>
          <p:cNvPr id="14" name="Rectangle 14"/>
          <p:cNvSpPr/>
          <p:nvPr/>
        </p:nvSpPr>
        <p:spPr>
          <a:xfrm>
            <a:off x="762000" y="2019300"/>
            <a:ext cx="1143000" cy="76200"/>
          </a:xfrm>
          <a:prstGeom prst="rect">
            <a:avLst/>
          </a:prstGeom>
          <a:solidFill>
            <a:srgbClr val="533483"/>
          </a:solidFill>
          <a:ln>
            <a:noFill/>
          </a:ln>
        </p:spPr>
      </p:sp>
      <p:sp>
        <p:nvSpPr>
          <p:cNvPr id="15" name="Rectangle 15"/>
          <p:cNvSpPr/>
          <p:nvPr/>
        </p:nvSpPr>
        <p:spPr>
          <a:xfrm>
            <a:off x="762000" y="2133600"/>
            <a:ext cx="762000" cy="76200"/>
          </a:xfrm>
          <a:prstGeom prst="rect">
            <a:avLst/>
          </a:prstGeom>
          <a:solidFill>
            <a:srgbClr val="FFD93D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 rot="480000">
            <a:off x="3371850" y="2276475"/>
            <a:ext cx="2012037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500" b="1" dirty="0">
                <a:solidFill>
                  <a:srgbClr val="E94560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BREAK</a:t>
            </a:r>
          </a:p>
        </p:txBody>
      </p:sp>
      <p:sp>
        <p:nvSpPr>
          <p:cNvPr id="17" name="TextBox 17"/>
          <p:cNvSpPr txBox="1"/>
          <p:nvPr/>
        </p:nvSpPr>
        <p:spPr>
          <a:xfrm rot="-300000">
            <a:off x="3192780" y="2945130"/>
            <a:ext cx="1609630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b="1" dirty="0">
                <a:solidFill>
                  <a:srgbClr val="533483">
                    <a:alpha val="15000"/>
                  </a:srgbClr>
                </a:solidFill>
                <a:latin typeface="Arial"/>
                <a:ea typeface="Microsoft YaHei"/>
                <a:cs typeface="Arial"/>
              </a:rPr>
              <a:t>RULES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12" y="368855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FFD93D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9" name="Rectangle 19"/>
          <p:cNvSpPr/>
          <p:nvPr/>
        </p:nvSpPr>
        <p:spPr>
          <a:xfrm>
            <a:off x="762000" y="3952875"/>
            <a:ext cx="47625" cy="190500"/>
          </a:xfrm>
          <a:prstGeom prst="rect">
            <a:avLst/>
          </a:prstGeom>
          <a:solidFill>
            <a:srgbClr val="E94560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891540" y="3982402"/>
            <a:ext cx="306304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旋转文字 transform="rotate()" 制造张力</a:t>
            </a:r>
          </a:p>
        </p:txBody>
      </p:sp>
      <p:sp>
        <p:nvSpPr>
          <p:cNvPr id="21" name="Rectangle 21"/>
          <p:cNvSpPr/>
          <p:nvPr/>
        </p:nvSpPr>
        <p:spPr>
          <a:xfrm>
            <a:off x="762000" y="4210050"/>
            <a:ext cx="47625" cy="190500"/>
          </a:xfrm>
          <a:prstGeom prst="rect">
            <a:avLst/>
          </a:prstGeom>
          <a:solidFill>
            <a:srgbClr val="533483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891540" y="4239578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撕裂三角形碎片化构图</a:t>
            </a:r>
          </a:p>
        </p:txBody>
      </p:sp>
      <p:sp>
        <p:nvSpPr>
          <p:cNvPr id="23" name="Rectangle 23"/>
          <p:cNvSpPr/>
          <p:nvPr/>
        </p:nvSpPr>
        <p:spPr>
          <a:xfrm>
            <a:off x="762000" y="4467225"/>
            <a:ext cx="47625" cy="190500"/>
          </a:xfrm>
          <a:prstGeom prst="rect">
            <a:avLst/>
          </a:prstGeom>
          <a:solidFill>
            <a:srgbClr val="FFD93D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891540" y="4496752"/>
            <a:ext cx="203558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互补色碰撞：玫红×深紫×金黄</a:t>
            </a:r>
          </a:p>
        </p:txBody>
      </p:sp>
      <p:sp>
        <p:nvSpPr>
          <p:cNvPr id="25" name="Rectangle 25"/>
          <p:cNvSpPr/>
          <p:nvPr/>
        </p:nvSpPr>
        <p:spPr>
          <a:xfrm>
            <a:off x="762000" y="4724400"/>
            <a:ext cx="47625" cy="190500"/>
          </a:xfrm>
          <a:prstGeom prst="rect">
            <a:avLst/>
          </a:prstGeom>
          <a:solidFill>
            <a:srgbClr val="E94560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891540" y="4753928"/>
            <a:ext cx="188223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故意打破对齐——错位即情绪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31368" y="3133249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FFD93D"/>
                </a:solidFill>
                <a:latin typeface="Arial"/>
                <a:ea typeface="Microsoft YaHei"/>
                <a:cs typeface="Arial"/>
              </a:rPr>
              <a:t>情感温度</a:t>
            </a:r>
          </a:p>
        </p:txBody>
      </p:sp>
      <p:sp>
        <p:nvSpPr>
          <p:cNvPr id="28" name="Freeform 28"/>
          <p:cNvSpPr/>
          <p:nvPr/>
        </p:nvSpPr>
        <p:spPr>
          <a:xfrm>
            <a:off x="7143750" y="3381375"/>
            <a:ext cx="3810000" cy="228600"/>
          </a:xfrm>
          <a:custGeom>
            <a:avLst/>
            <a:gdLst/>
            <a:ahLst/>
            <a:cxnLst/>
            <a:rect l="l" t="t" r="r" b="b"/>
            <a:pathLst>
              <a:path w="3810000" h="228600">
                <a:moveTo>
                  <a:pt x="114300" y="0"/>
                </a:moveTo>
                <a:lnTo>
                  <a:pt x="3695700" y="0"/>
                </a:lnTo>
                <a:cubicBezTo>
                  <a:pt x="3758826" y="0"/>
                  <a:pt x="3810000" y="51174"/>
                  <a:pt x="3810000" y="114300"/>
                </a:cubicBezTo>
                <a:lnTo>
                  <a:pt x="3810000" y="114300"/>
                </a:lnTo>
                <a:cubicBezTo>
                  <a:pt x="3810000" y="177426"/>
                  <a:pt x="3758826" y="228600"/>
                  <a:pt x="3695700" y="228600"/>
                </a:cubicBezTo>
                <a:lnTo>
                  <a:pt x="114300" y="228600"/>
                </a:lnTo>
                <a:cubicBezTo>
                  <a:pt x="51174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rgbClr val="1A1A2E"/>
          </a:solidFill>
          <a:ln w="9525">
            <a:solidFill>
              <a:srgbClr val="333333"/>
            </a:solidFill>
          </a:ln>
        </p:spPr>
      </p:sp>
      <p:sp>
        <p:nvSpPr>
          <p:cNvPr id="29" name="Freeform 29"/>
          <p:cNvSpPr/>
          <p:nvPr/>
        </p:nvSpPr>
        <p:spPr>
          <a:xfrm>
            <a:off x="7143750" y="3381375"/>
            <a:ext cx="3238500" cy="228600"/>
          </a:xfrm>
          <a:custGeom>
            <a:avLst/>
            <a:gdLst/>
            <a:ahLst/>
            <a:cxnLst/>
            <a:rect l="l" t="t" r="r" b="b"/>
            <a:pathLst>
              <a:path w="3238500" h="228600">
                <a:moveTo>
                  <a:pt x="114300" y="0"/>
                </a:moveTo>
                <a:lnTo>
                  <a:pt x="3124200" y="0"/>
                </a:lnTo>
                <a:cubicBezTo>
                  <a:pt x="3187326" y="0"/>
                  <a:pt x="3238500" y="51174"/>
                  <a:pt x="3238500" y="114300"/>
                </a:cubicBezTo>
                <a:lnTo>
                  <a:pt x="3238500" y="114300"/>
                </a:lnTo>
                <a:cubicBezTo>
                  <a:pt x="3238500" y="177426"/>
                  <a:pt x="3187326" y="228600"/>
                  <a:pt x="3124200" y="228600"/>
                </a:cubicBezTo>
                <a:lnTo>
                  <a:pt x="114300" y="228600"/>
                </a:lnTo>
                <a:cubicBezTo>
                  <a:pt x="51174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rgbClr val="E94560">
              <a:alpha val="70000"/>
            </a:srgbClr>
          </a:solidFill>
          <a:ln>
            <a:noFill/>
          </a:ln>
        </p:spPr>
      </p:sp>
      <p:sp>
        <p:nvSpPr>
          <p:cNvPr id="30" name="TextBox 30"/>
          <p:cNvSpPr txBox="1"/>
          <p:nvPr/>
        </p:nvSpPr>
        <p:spPr>
          <a:xfrm>
            <a:off x="7228522" y="3454241"/>
            <a:ext cx="2297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85%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34225" y="3709988"/>
            <a:ext cx="2381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冷静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34650" y="3709988"/>
            <a:ext cx="2381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750" dirty="0">
                <a:solidFill>
                  <a:srgbClr val="E94560"/>
                </a:solidFill>
                <a:latin typeface="Arial"/>
                <a:ea typeface="Microsoft YaHei"/>
                <a:cs typeface="Arial"/>
              </a:rPr>
              <a:t>疯狂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31368" y="4085749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FFD93D"/>
                </a:solidFill>
                <a:latin typeface="Arial"/>
                <a:ea typeface="Microsoft YaHei"/>
                <a:cs typeface="Arial"/>
              </a:rPr>
              <a:t>最佳弹药</a:t>
            </a:r>
          </a:p>
        </p:txBody>
      </p:sp>
      <p:sp>
        <p:nvSpPr>
          <p:cNvPr id="34" name="Freeform 34"/>
          <p:cNvSpPr/>
          <p:nvPr/>
        </p:nvSpPr>
        <p:spPr>
          <a:xfrm>
            <a:off x="7143750" y="4333875"/>
            <a:ext cx="1238250" cy="342900"/>
          </a:xfrm>
          <a:custGeom>
            <a:avLst/>
            <a:gdLst/>
            <a:ahLst/>
            <a:cxnLst/>
            <a:rect l="l" t="t" r="r" b="b"/>
            <a:pathLst>
              <a:path w="1238250" h="3429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304800"/>
                </a:lnTo>
                <a:cubicBezTo>
                  <a:pt x="1238250" y="325842"/>
                  <a:pt x="1221192" y="342900"/>
                  <a:pt x="120015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94560">
              <a:alpha val="15000"/>
            </a:srgbClr>
          </a:solidFill>
          <a:ln>
            <a:noFill/>
          </a:ln>
        </p:spPr>
      </p:sp>
      <p:sp>
        <p:nvSpPr>
          <p:cNvPr id="35" name="TextBox 35"/>
          <p:cNvSpPr txBox="1"/>
          <p:nvPr/>
        </p:nvSpPr>
        <p:spPr>
          <a:xfrm>
            <a:off x="7488555" y="4455795"/>
            <a:ext cx="5486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E94560"/>
                </a:solidFill>
                <a:latin typeface="Arial"/>
                <a:ea typeface="Microsoft YaHei"/>
                <a:cs typeface="Arial"/>
              </a:rPr>
              <a:t>创意提案</a:t>
            </a:r>
          </a:p>
        </p:txBody>
      </p:sp>
      <p:sp>
        <p:nvSpPr>
          <p:cNvPr id="36" name="Freeform 36"/>
          <p:cNvSpPr/>
          <p:nvPr/>
        </p:nvSpPr>
        <p:spPr>
          <a:xfrm>
            <a:off x="8477250" y="4333875"/>
            <a:ext cx="1238250" cy="342900"/>
          </a:xfrm>
          <a:custGeom>
            <a:avLst/>
            <a:gdLst/>
            <a:ahLst/>
            <a:cxnLst/>
            <a:rect l="l" t="t" r="r" b="b"/>
            <a:pathLst>
              <a:path w="1238250" h="3429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304800"/>
                </a:lnTo>
                <a:cubicBezTo>
                  <a:pt x="1238250" y="325842"/>
                  <a:pt x="1221192" y="342900"/>
                  <a:pt x="120015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533483">
              <a:alpha val="15000"/>
            </a:srgbClr>
          </a:solidFill>
          <a:ln>
            <a:noFill/>
          </a:ln>
        </p:spPr>
      </p:sp>
      <p:sp>
        <p:nvSpPr>
          <p:cNvPr id="37" name="TextBox 37"/>
          <p:cNvSpPr txBox="1"/>
          <p:nvPr/>
        </p:nvSpPr>
        <p:spPr>
          <a:xfrm>
            <a:off x="8822055" y="4455795"/>
            <a:ext cx="5486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533483"/>
                </a:solidFill>
                <a:latin typeface="Arial"/>
                <a:ea typeface="Microsoft YaHei"/>
                <a:cs typeface="Arial"/>
              </a:rPr>
              <a:t>品牌发布</a:t>
            </a:r>
          </a:p>
        </p:txBody>
      </p:sp>
      <p:sp>
        <p:nvSpPr>
          <p:cNvPr id="38" name="Freeform 38"/>
          <p:cNvSpPr/>
          <p:nvPr/>
        </p:nvSpPr>
        <p:spPr>
          <a:xfrm>
            <a:off x="9810750" y="4333875"/>
            <a:ext cx="1238250" cy="342900"/>
          </a:xfrm>
          <a:custGeom>
            <a:avLst/>
            <a:gdLst/>
            <a:ahLst/>
            <a:cxnLst/>
            <a:rect l="l" t="t" r="r" b="b"/>
            <a:pathLst>
              <a:path w="1238250" h="3429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304800"/>
                </a:lnTo>
                <a:cubicBezTo>
                  <a:pt x="1238250" y="325842"/>
                  <a:pt x="1221192" y="342900"/>
                  <a:pt x="120015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D93D">
              <a:alpha val="15000"/>
            </a:srgbClr>
          </a:solidFill>
          <a:ln>
            <a:noFill/>
          </a:ln>
        </p:spPr>
      </p:sp>
      <p:sp>
        <p:nvSpPr>
          <p:cNvPr id="39" name="TextBox 39"/>
          <p:cNvSpPr txBox="1"/>
          <p:nvPr/>
        </p:nvSpPr>
        <p:spPr>
          <a:xfrm>
            <a:off x="10089832" y="4455795"/>
            <a:ext cx="68008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FFD93D"/>
                </a:solidFill>
                <a:latin typeface="Arial"/>
                <a:ea typeface="Microsoft YaHei"/>
                <a:cs typeface="Arial"/>
              </a:rPr>
              <a:t>颠覆性观点</a:t>
            </a:r>
          </a:p>
        </p:txBody>
      </p:sp>
      <p:sp>
        <p:nvSpPr>
          <p:cNvPr id="40" name="Rectangle 40"/>
          <p:cNvSpPr/>
          <p:nvPr/>
        </p:nvSpPr>
        <p:spPr>
          <a:xfrm>
            <a:off x="762000" y="5715000"/>
            <a:ext cx="266700" cy="266700"/>
          </a:xfrm>
          <a:prstGeom prst="rect">
            <a:avLst/>
          </a:prstGeom>
          <a:solidFill>
            <a:srgbClr val="1A1A2E"/>
          </a:solidFill>
          <a:ln w="9525">
            <a:solidFill>
              <a:srgbClr val="333333"/>
            </a:solidFill>
          </a:ln>
        </p:spPr>
      </p:sp>
      <p:sp>
        <p:nvSpPr>
          <p:cNvPr id="41" name="Rectangle 41"/>
          <p:cNvSpPr/>
          <p:nvPr/>
        </p:nvSpPr>
        <p:spPr>
          <a:xfrm>
            <a:off x="1104900" y="5715000"/>
            <a:ext cx="266700" cy="266700"/>
          </a:xfrm>
          <a:prstGeom prst="rect">
            <a:avLst/>
          </a:prstGeom>
          <a:solidFill>
            <a:srgbClr val="E94560"/>
          </a:solidFill>
          <a:ln>
            <a:noFill/>
          </a:ln>
        </p:spPr>
      </p:sp>
      <p:sp>
        <p:nvSpPr>
          <p:cNvPr id="42" name="Rectangle 42"/>
          <p:cNvSpPr/>
          <p:nvPr/>
        </p:nvSpPr>
        <p:spPr>
          <a:xfrm>
            <a:off x="1447800" y="5715000"/>
            <a:ext cx="266700" cy="266700"/>
          </a:xfrm>
          <a:prstGeom prst="rect">
            <a:avLst/>
          </a:prstGeom>
          <a:solidFill>
            <a:srgbClr val="533483"/>
          </a:solidFill>
          <a:ln>
            <a:noFill/>
          </a:ln>
        </p:spPr>
      </p:sp>
      <p:sp>
        <p:nvSpPr>
          <p:cNvPr id="43" name="Rectangle 43"/>
          <p:cNvSpPr/>
          <p:nvPr/>
        </p:nvSpPr>
        <p:spPr>
          <a:xfrm>
            <a:off x="1790700" y="5715000"/>
            <a:ext cx="266700" cy="266700"/>
          </a:xfrm>
          <a:prstGeom prst="rect">
            <a:avLst/>
          </a:prstGeom>
          <a:solidFill>
            <a:srgbClr val="FFD93D"/>
          </a:solidFill>
          <a:ln>
            <a:noFill/>
          </a:ln>
        </p:spPr>
      </p:sp>
      <p:sp>
        <p:nvSpPr>
          <p:cNvPr id="44" name="Rectangle 44"/>
          <p:cNvSpPr/>
          <p:nvPr/>
        </p:nvSpPr>
        <p:spPr>
          <a:xfrm>
            <a:off x="2133600" y="5715000"/>
            <a:ext cx="266700" cy="26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5" name="TextBox 45"/>
          <p:cNvSpPr txBox="1"/>
          <p:nvPr/>
        </p:nvSpPr>
        <p:spPr>
          <a:xfrm>
            <a:off x="3509010" y="579501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★★★☆☆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370070" y="582739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创意场景杀手锏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306842" y="647509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14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5998321" y="2934652"/>
            <a:ext cx="1953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8B7355"/>
                </a:solidFill>
                <a:latin typeface="Arial"/>
                <a:ea typeface="Microsoft YaHei"/>
                <a:cs typeface="Arial"/>
              </a:rPr>
              <a:t>07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18069" y="3356610"/>
            <a:ext cx="1555861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1A1A1A"/>
                </a:solidFill>
                <a:latin typeface="Arial"/>
                <a:ea typeface="Microsoft YaHei"/>
                <a:cs typeface="Arial"/>
              </a:rPr>
              <a:t>Build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79646" y="4235768"/>
            <a:ext cx="223270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1A1A1A">
                    <a:alpha val="35000"/>
                  </a:srgbClr>
                </a:solidFill>
                <a:latin typeface="Arial"/>
                <a:ea typeface="Microsoft YaHei"/>
                <a:cs typeface="Arial"/>
              </a:rPr>
              <a:t>极端极简 · 极简主义流派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06842" y="637984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DDDDDD"/>
                </a:solidFill>
                <a:latin typeface="Arial"/>
                <a:ea typeface="Microsoft YaHei"/>
                <a:cs typeface="Arial"/>
              </a:rPr>
              <a:t>15</a:t>
            </a:r>
          </a:p>
        </p:txBody>
      </p:sp>
      <p:sp>
        <p:nvSpPr>
          <p:cNvPr id="7" name="Ellipse 3">
            <a:extLst>
              <a:ext uri="{FF2B5EF4-FFF2-40B4-BE49-F238E27FC236}">
                <a16:creationId xmlns:a16="http://schemas.microsoft.com/office/drawing/2014/main" id="{57981650-4AD7-042D-64BE-18E53368E6E8}"/>
              </a:ext>
            </a:extLst>
          </p:cNvPr>
          <p:cNvSpPr/>
          <p:nvPr/>
        </p:nvSpPr>
        <p:spPr>
          <a:xfrm>
            <a:off x="2476500" y="1524000"/>
            <a:ext cx="762000" cy="762000"/>
          </a:xfrm>
          <a:prstGeom prst="ellipse">
            <a:avLst/>
          </a:prstGeom>
          <a:noFill/>
          <a:ln w="4762">
            <a:solidFill>
              <a:srgbClr val="EEEEEE"/>
            </a:solidFill>
          </a:ln>
        </p:spPr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6EE7D17E-585F-0EA2-EF46-B87B5C353FCE}"/>
              </a:ext>
            </a:extLst>
          </p:cNvPr>
          <p:cNvSpPr/>
          <p:nvPr/>
        </p:nvSpPr>
        <p:spPr>
          <a:xfrm>
            <a:off x="2571750" y="1619250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0" y="0"/>
                </a:moveTo>
                <a:lnTo>
                  <a:pt x="571500" y="571500"/>
                </a:lnTo>
              </a:path>
            </a:pathLst>
          </a:custGeom>
          <a:noFill/>
          <a:ln w="9525">
            <a:solidFill>
              <a:srgbClr val="DDDDDD"/>
            </a:solidFill>
          </a:ln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3268820-DCF8-917A-F56B-7FB0F16FCC40}"/>
              </a:ext>
            </a:extLst>
          </p:cNvPr>
          <p:cNvSpPr/>
          <p:nvPr/>
        </p:nvSpPr>
        <p:spPr>
          <a:xfrm>
            <a:off x="4762500" y="1714500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76200" y="0"/>
                </a:moveTo>
                <a:lnTo>
                  <a:pt x="685800" y="0"/>
                </a:lnTo>
                <a:cubicBezTo>
                  <a:pt x="727884" y="0"/>
                  <a:pt x="762000" y="34116"/>
                  <a:pt x="762000" y="76200"/>
                </a:cubicBezTo>
                <a:lnTo>
                  <a:pt x="762000" y="304800"/>
                </a:lnTo>
                <a:cubicBezTo>
                  <a:pt x="762000" y="346884"/>
                  <a:pt x="727884" y="381000"/>
                  <a:pt x="685800" y="381000"/>
                </a:cubicBezTo>
                <a:lnTo>
                  <a:pt x="76200" y="381000"/>
                </a:lnTo>
                <a:cubicBezTo>
                  <a:pt x="34116" y="381000"/>
                  <a:pt x="0" y="346884"/>
                  <a:pt x="0" y="30480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noFill/>
          <a:ln w="4762">
            <a:solidFill>
              <a:srgbClr val="EEEEEE"/>
            </a:solidFill>
          </a:ln>
        </p:spPr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D9044600-5313-7295-F707-C6D51ED48747}"/>
              </a:ext>
            </a:extLst>
          </p:cNvPr>
          <p:cNvSpPr/>
          <p:nvPr/>
        </p:nvSpPr>
        <p:spPr>
          <a:xfrm>
            <a:off x="4667250" y="1666875"/>
            <a:ext cx="952500" cy="476250"/>
          </a:xfrm>
          <a:custGeom>
            <a:avLst/>
            <a:gdLst/>
            <a:ahLst/>
            <a:cxnLst/>
            <a:rect l="l" t="t" r="r" b="b"/>
            <a:pathLst>
              <a:path w="952500" h="476250">
                <a:moveTo>
                  <a:pt x="0" y="0"/>
                </a:moveTo>
                <a:lnTo>
                  <a:pt x="952500" y="476250"/>
                </a:lnTo>
              </a:path>
            </a:pathLst>
          </a:custGeom>
          <a:noFill/>
          <a:ln w="9525">
            <a:solidFill>
              <a:srgbClr val="DDDDDD"/>
            </a:solidFill>
          </a:ln>
        </p:spPr>
      </p:sp>
      <p:sp>
        <p:nvSpPr>
          <p:cNvPr id="11" name="Polygon 7">
            <a:extLst>
              <a:ext uri="{FF2B5EF4-FFF2-40B4-BE49-F238E27FC236}">
                <a16:creationId xmlns:a16="http://schemas.microsoft.com/office/drawing/2014/main" id="{4FC75219-6850-A299-92BF-2C3836874342}"/>
              </a:ext>
            </a:extLst>
          </p:cNvPr>
          <p:cNvSpPr/>
          <p:nvPr/>
        </p:nvSpPr>
        <p:spPr>
          <a:xfrm>
            <a:off x="6858000" y="1714500"/>
            <a:ext cx="571500" cy="381000"/>
          </a:xfrm>
          <a:custGeom>
            <a:avLst/>
            <a:gdLst/>
            <a:ahLst/>
            <a:cxnLst/>
            <a:rect l="l" t="t" r="r" b="b"/>
            <a:pathLst>
              <a:path w="571500" h="381000">
                <a:moveTo>
                  <a:pt x="285750" y="0"/>
                </a:moveTo>
                <a:lnTo>
                  <a:pt x="571500" y="381000"/>
                </a:lnTo>
                <a:lnTo>
                  <a:pt x="0" y="381000"/>
                </a:lnTo>
                <a:close/>
              </a:path>
            </a:pathLst>
          </a:custGeom>
          <a:noFill/>
          <a:ln w="4762">
            <a:solidFill>
              <a:srgbClr val="EEEEEE"/>
            </a:solidFill>
          </a:ln>
        </p:spPr>
      </p:sp>
      <p:sp>
        <p:nvSpPr>
          <p:cNvPr id="12" name="Line 8">
            <a:extLst>
              <a:ext uri="{FF2B5EF4-FFF2-40B4-BE49-F238E27FC236}">
                <a16:creationId xmlns:a16="http://schemas.microsoft.com/office/drawing/2014/main" id="{9E8C773F-ED9F-4273-7DD1-EBE58E87FB0D}"/>
              </a:ext>
            </a:extLst>
          </p:cNvPr>
          <p:cNvSpPr/>
          <p:nvPr/>
        </p:nvSpPr>
        <p:spPr>
          <a:xfrm>
            <a:off x="6762750" y="1666875"/>
            <a:ext cx="762000" cy="476250"/>
          </a:xfrm>
          <a:custGeom>
            <a:avLst/>
            <a:gdLst/>
            <a:ahLst/>
            <a:cxnLst/>
            <a:rect l="l" t="t" r="r" b="b"/>
            <a:pathLst>
              <a:path w="762000" h="476250">
                <a:moveTo>
                  <a:pt x="0" y="0"/>
                </a:moveTo>
                <a:lnTo>
                  <a:pt x="762000" y="476250"/>
                </a:lnTo>
              </a:path>
            </a:pathLst>
          </a:custGeom>
          <a:noFill/>
          <a:ln w="9525">
            <a:solidFill>
              <a:srgbClr val="DDDDDD"/>
            </a:solidFill>
          </a:ln>
        </p:spPr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517903EB-F3AA-2AFC-626D-A34C49D86FE5}"/>
              </a:ext>
            </a:extLst>
          </p:cNvPr>
          <p:cNvSpPr/>
          <p:nvPr/>
        </p:nvSpPr>
        <p:spPr>
          <a:xfrm>
            <a:off x="8763000" y="1714500"/>
            <a:ext cx="571500" cy="571500"/>
          </a:xfrm>
          <a:prstGeom prst="rect">
            <a:avLst/>
          </a:prstGeom>
          <a:noFill/>
          <a:ln w="4762">
            <a:solidFill>
              <a:srgbClr val="EEEEEE"/>
            </a:solidFill>
          </a:ln>
        </p:spPr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CAC5D40C-3AEC-93E2-45F1-3B04CD5EC570}"/>
              </a:ext>
            </a:extLst>
          </p:cNvPr>
          <p:cNvSpPr/>
          <p:nvPr/>
        </p:nvSpPr>
        <p:spPr>
          <a:xfrm>
            <a:off x="8667750" y="1666875"/>
            <a:ext cx="762000" cy="666750"/>
          </a:xfrm>
          <a:custGeom>
            <a:avLst/>
            <a:gdLst/>
            <a:ahLst/>
            <a:cxnLst/>
            <a:rect l="l" t="t" r="r" b="b"/>
            <a:pathLst>
              <a:path w="762000" h="666750">
                <a:moveTo>
                  <a:pt x="0" y="0"/>
                </a:moveTo>
                <a:lnTo>
                  <a:pt x="762000" y="666750"/>
                </a:lnTo>
              </a:path>
            </a:pathLst>
          </a:custGeom>
          <a:noFill/>
          <a:ln w="9525">
            <a:solidFill>
              <a:srgbClr val="DDDDDD"/>
            </a:solidFill>
          </a:ln>
        </p:spPr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1132522" y="672941"/>
            <a:ext cx="1015008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B7355"/>
                </a:solidFill>
                <a:latin typeface="Arial"/>
                <a:ea typeface="Microsoft YaHei"/>
                <a:cs typeface="Arial"/>
              </a:rPr>
              <a:t>07 · 极简主义流派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7280" y="1325880"/>
            <a:ext cx="1333595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b="1" dirty="0">
                <a:solidFill>
                  <a:srgbClr val="1A1A1A"/>
                </a:solidFill>
                <a:latin typeface="Arial"/>
                <a:ea typeface="Microsoft YaHei"/>
                <a:cs typeface="Arial"/>
              </a:rPr>
              <a:t>Build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22045" y="1917382"/>
            <a:ext cx="1005840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A1A1A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极端极简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16330" y="2726055"/>
            <a:ext cx="230762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A1A1A"/>
                </a:solidFill>
                <a:latin typeface="Arial"/>
                <a:ea typeface="Microsoft YaHei"/>
                <a:cs typeface="Arial"/>
              </a:rPr>
              <a:t>更少，但更好。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7760" y="3204210"/>
            <a:ext cx="279082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1A1A1A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Less, but better. — Dieter Rams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8712" y="3974306"/>
            <a:ext cx="311753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1A1A1A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减法设计 · 视觉沉默 · ≤3 元素 · 65% 留白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9665" y="4553902"/>
            <a:ext cx="7627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留白 ≥ 65%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9665" y="480155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无装饰图标、无边框、无背景图案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9665" y="50492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仅字号和字重建立层次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9665" y="5696902"/>
            <a:ext cx="22196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主题演讲 · 高管总结 · 奢侈品牌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9665" y="5982652"/>
            <a:ext cx="44838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93570" y="5998845"/>
            <a:ext cx="212598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低密度内容时优雅；不适合数据密集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06842" y="637984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DDDDDD"/>
                </a:solidFill>
                <a:latin typeface="Arial"/>
                <a:ea typeface="Microsoft YaHei"/>
                <a:cs typeface="Arial"/>
              </a:rPr>
              <a:t>16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D6E63C4-9DD8-BCB3-B4E6-F303C4C45592}"/>
              </a:ext>
            </a:extLst>
          </p:cNvPr>
          <p:cNvGrpSpPr/>
          <p:nvPr/>
        </p:nvGrpSpPr>
        <p:grpSpPr>
          <a:xfrm>
            <a:off x="6096000" y="2726055"/>
            <a:ext cx="4584382" cy="3259931"/>
            <a:chOff x="4750118" y="762000"/>
            <a:chExt cx="4584382" cy="3259931"/>
          </a:xfrm>
        </p:grpSpPr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E6B8FC41-B442-BB74-8378-B9733042BAFB}"/>
                </a:ext>
              </a:extLst>
            </p:cNvPr>
            <p:cNvSpPr/>
            <p:nvPr/>
          </p:nvSpPr>
          <p:spPr>
            <a:xfrm>
              <a:off x="4762500" y="762000"/>
              <a:ext cx="1714500" cy="1143000"/>
            </a:xfrm>
            <a:prstGeom prst="rect">
              <a:avLst/>
            </a:prstGeom>
            <a:noFill/>
            <a:ln w="4762">
              <a:solidFill>
                <a:srgbClr val="DDDDDD"/>
              </a:solidFill>
            </a:ln>
          </p:spPr>
        </p:sp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D977EC86-4B21-8485-BD96-8CA62F01999F}"/>
                </a:ext>
              </a:extLst>
            </p:cNvPr>
            <p:cNvSpPr/>
            <p:nvPr/>
          </p:nvSpPr>
          <p:spPr>
            <a:xfrm>
              <a:off x="4857750" y="857250"/>
              <a:ext cx="571500" cy="9525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</p:sp>
        <p:sp>
          <p:nvSpPr>
            <p:cNvPr id="19" name="Rectangle 8">
              <a:extLst>
                <a:ext uri="{FF2B5EF4-FFF2-40B4-BE49-F238E27FC236}">
                  <a16:creationId xmlns:a16="http://schemas.microsoft.com/office/drawing/2014/main" id="{A0586359-E3C0-4BF2-8F25-D5D550839FE2}"/>
                </a:ext>
              </a:extLst>
            </p:cNvPr>
            <p:cNvSpPr/>
            <p:nvPr/>
          </p:nvSpPr>
          <p:spPr>
            <a:xfrm>
              <a:off x="4857750" y="1009650"/>
              <a:ext cx="1524000" cy="5715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B7325365-033A-A057-244D-D256B46B1524}"/>
                </a:ext>
              </a:extLst>
            </p:cNvPr>
            <p:cNvSpPr/>
            <p:nvPr/>
          </p:nvSpPr>
          <p:spPr>
            <a:xfrm>
              <a:off x="4857750" y="1104900"/>
              <a:ext cx="1524000" cy="5715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FCCA7C3C-35EE-1823-7D42-EFD6E3203677}"/>
                </a:ext>
              </a:extLst>
            </p:cNvPr>
            <p:cNvSpPr/>
            <p:nvPr/>
          </p:nvSpPr>
          <p:spPr>
            <a:xfrm>
              <a:off x="4857750" y="1200150"/>
              <a:ext cx="952500" cy="5715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</p:sp>
        <p:sp>
          <p:nvSpPr>
            <p:cNvPr id="22" name="Ellipse 11">
              <a:extLst>
                <a:ext uri="{FF2B5EF4-FFF2-40B4-BE49-F238E27FC236}">
                  <a16:creationId xmlns:a16="http://schemas.microsoft.com/office/drawing/2014/main" id="{F462BFBB-3AEC-1386-AE6A-8FE81AD1282A}"/>
                </a:ext>
              </a:extLst>
            </p:cNvPr>
            <p:cNvSpPr/>
            <p:nvPr/>
          </p:nvSpPr>
          <p:spPr>
            <a:xfrm>
              <a:off x="6334125" y="1333500"/>
              <a:ext cx="285750" cy="285750"/>
            </a:xfrm>
            <a:prstGeom prst="ellipse">
              <a:avLst/>
            </a:prstGeom>
            <a:solidFill>
              <a:srgbClr val="EEEEEE"/>
            </a:solidFill>
            <a:ln>
              <a:noFill/>
            </a:ln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1C987532-7DB4-5B92-A69D-342ACD44A2DE}"/>
                </a:ext>
              </a:extLst>
            </p:cNvPr>
            <p:cNvSpPr/>
            <p:nvPr/>
          </p:nvSpPr>
          <p:spPr>
            <a:xfrm>
              <a:off x="4857750" y="1428750"/>
              <a:ext cx="476250" cy="190500"/>
            </a:xfrm>
            <a:custGeom>
              <a:avLst/>
              <a:gdLst/>
              <a:ahLst/>
              <a:cxnLst/>
              <a:rect l="l" t="t" r="r" b="b"/>
              <a:pathLst>
                <a:path w="476250" h="190500">
                  <a:moveTo>
                    <a:pt x="28575" y="0"/>
                  </a:moveTo>
                  <a:lnTo>
                    <a:pt x="447675" y="0"/>
                  </a:lnTo>
                  <a:cubicBezTo>
                    <a:pt x="463457" y="0"/>
                    <a:pt x="476250" y="12793"/>
                    <a:pt x="476250" y="28575"/>
                  </a:cubicBezTo>
                  <a:lnTo>
                    <a:pt x="476250" y="161925"/>
                  </a:lnTo>
                  <a:cubicBezTo>
                    <a:pt x="476250" y="177707"/>
                    <a:pt x="463457" y="190500"/>
                    <a:pt x="447675" y="190500"/>
                  </a:cubicBezTo>
                  <a:lnTo>
                    <a:pt x="28575" y="190500"/>
                  </a:lnTo>
                  <a:cubicBezTo>
                    <a:pt x="12793" y="190500"/>
                    <a:pt x="0" y="177707"/>
                    <a:pt x="0" y="161925"/>
                  </a:cubicBezTo>
                  <a:lnTo>
                    <a:pt x="0" y="28575"/>
                  </a:lnTo>
                  <a:cubicBezTo>
                    <a:pt x="0" y="12793"/>
                    <a:pt x="12793" y="0"/>
                    <a:pt x="28575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0C6768A2-C9C8-8209-AFD1-42BE934B5B52}"/>
                </a:ext>
              </a:extLst>
            </p:cNvPr>
            <p:cNvSpPr/>
            <p:nvPr/>
          </p:nvSpPr>
          <p:spPr>
            <a:xfrm>
              <a:off x="5429250" y="1428750"/>
              <a:ext cx="476250" cy="190500"/>
            </a:xfrm>
            <a:custGeom>
              <a:avLst/>
              <a:gdLst/>
              <a:ahLst/>
              <a:cxnLst/>
              <a:rect l="l" t="t" r="r" b="b"/>
              <a:pathLst>
                <a:path w="476250" h="190500">
                  <a:moveTo>
                    <a:pt x="28575" y="0"/>
                  </a:moveTo>
                  <a:lnTo>
                    <a:pt x="447675" y="0"/>
                  </a:lnTo>
                  <a:cubicBezTo>
                    <a:pt x="463457" y="0"/>
                    <a:pt x="476250" y="12793"/>
                    <a:pt x="476250" y="28575"/>
                  </a:cubicBezTo>
                  <a:lnTo>
                    <a:pt x="476250" y="161925"/>
                  </a:lnTo>
                  <a:cubicBezTo>
                    <a:pt x="476250" y="177707"/>
                    <a:pt x="463457" y="190500"/>
                    <a:pt x="447675" y="190500"/>
                  </a:cubicBezTo>
                  <a:lnTo>
                    <a:pt x="28575" y="190500"/>
                  </a:lnTo>
                  <a:cubicBezTo>
                    <a:pt x="12793" y="190500"/>
                    <a:pt x="0" y="177707"/>
                    <a:pt x="0" y="161925"/>
                  </a:cubicBezTo>
                  <a:lnTo>
                    <a:pt x="0" y="28575"/>
                  </a:lnTo>
                  <a:cubicBezTo>
                    <a:pt x="0" y="12793"/>
                    <a:pt x="12793" y="0"/>
                    <a:pt x="28575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</p:sp>
        <p:sp>
          <p:nvSpPr>
            <p:cNvPr id="25" name="Line 14">
              <a:extLst>
                <a:ext uri="{FF2B5EF4-FFF2-40B4-BE49-F238E27FC236}">
                  <a16:creationId xmlns:a16="http://schemas.microsoft.com/office/drawing/2014/main" id="{69B3844F-2953-4F6E-7979-97CC43099F89}"/>
                </a:ext>
              </a:extLst>
            </p:cNvPr>
            <p:cNvSpPr/>
            <p:nvPr/>
          </p:nvSpPr>
          <p:spPr>
            <a:xfrm>
              <a:off x="4762500" y="133350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4762">
              <a:solidFill>
                <a:srgbClr val="EEEEEE"/>
              </a:solidFill>
            </a:ln>
          </p:spPr>
        </p:sp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BBBD0331-CA5B-B6AB-5F95-6B3DF4F0AFFF}"/>
                </a:ext>
              </a:extLst>
            </p:cNvPr>
            <p:cNvSpPr txBox="1"/>
            <p:nvPr/>
          </p:nvSpPr>
          <p:spPr>
            <a:xfrm>
              <a:off x="5172075" y="1966912"/>
              <a:ext cx="895350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CCCCCC"/>
                  </a:solidFill>
                  <a:latin typeface="Arial"/>
                  <a:ea typeface="Microsoft YaHei"/>
                  <a:cs typeface="Arial"/>
                </a:rPr>
                <a:t>Before: 12个元素</a:t>
              </a:r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38209FBE-33B6-24AD-021E-17C68EA1D5CC}"/>
                </a:ext>
              </a:extLst>
            </p:cNvPr>
            <p:cNvSpPr/>
            <p:nvPr/>
          </p:nvSpPr>
          <p:spPr>
            <a:xfrm>
              <a:off x="6762750" y="133350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9525">
              <a:solidFill>
                <a:srgbClr val="DDDDDD"/>
              </a:solidFill>
            </a:ln>
          </p:spPr>
        </p:sp>
        <p:sp>
          <p:nvSpPr>
            <p:cNvPr id="28" name="Polygon 17">
              <a:extLst>
                <a:ext uri="{FF2B5EF4-FFF2-40B4-BE49-F238E27FC236}">
                  <a16:creationId xmlns:a16="http://schemas.microsoft.com/office/drawing/2014/main" id="{C261FD5A-0512-EAC4-6AF1-D0A061DF6B2C}"/>
                </a:ext>
              </a:extLst>
            </p:cNvPr>
            <p:cNvSpPr/>
            <p:nvPr/>
          </p:nvSpPr>
          <p:spPr>
            <a:xfrm>
              <a:off x="7334250" y="1285875"/>
              <a:ext cx="142875" cy="95250"/>
            </a:xfrm>
            <a:custGeom>
              <a:avLst/>
              <a:gdLst/>
              <a:ahLst/>
              <a:cxnLst/>
              <a:rect l="l" t="t" r="r" b="b"/>
              <a:pathLst>
                <a:path w="142875" h="95250">
                  <a:moveTo>
                    <a:pt x="0" y="0"/>
                  </a:moveTo>
                  <a:lnTo>
                    <a:pt x="142875" y="47625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EEB35999-E534-3D7A-10D6-2A054018A9C2}"/>
                </a:ext>
              </a:extLst>
            </p:cNvPr>
            <p:cNvSpPr/>
            <p:nvPr/>
          </p:nvSpPr>
          <p:spPr>
            <a:xfrm>
              <a:off x="7620000" y="762000"/>
              <a:ext cx="1714500" cy="1143000"/>
            </a:xfrm>
            <a:prstGeom prst="rect">
              <a:avLst/>
            </a:prstGeom>
            <a:noFill/>
            <a:ln w="4762">
              <a:solidFill>
                <a:srgbClr val="DDDDDD"/>
              </a:solidFill>
            </a:ln>
          </p:spPr>
        </p:sp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id="{0B11DCA2-D42A-92D3-BAF8-DB18D5D76303}"/>
                </a:ext>
              </a:extLst>
            </p:cNvPr>
            <p:cNvSpPr txBox="1"/>
            <p:nvPr/>
          </p:nvSpPr>
          <p:spPr>
            <a:xfrm>
              <a:off x="8362019" y="1202055"/>
              <a:ext cx="23046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111111"/>
                  </a:solidFill>
                  <a:latin typeface="Arial"/>
                  <a:ea typeface="Microsoft YaHei"/>
                  <a:cs typeface="Arial"/>
                </a:rPr>
                <a:t>.</a:t>
              </a:r>
            </a:p>
          </p:txBody>
        </p:sp>
        <p:sp>
          <p:nvSpPr>
            <p:cNvPr id="31" name="TextBox 20">
              <a:extLst>
                <a:ext uri="{FF2B5EF4-FFF2-40B4-BE49-F238E27FC236}">
                  <a16:creationId xmlns:a16="http://schemas.microsoft.com/office/drawing/2014/main" id="{2995EF0B-A027-4E9E-C5E5-0C9BBB8BEEE7}"/>
                </a:ext>
              </a:extLst>
            </p:cNvPr>
            <p:cNvSpPr txBox="1"/>
            <p:nvPr/>
          </p:nvSpPr>
          <p:spPr>
            <a:xfrm>
              <a:off x="8089821" y="1966912"/>
              <a:ext cx="774859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111111"/>
                  </a:solidFill>
                  <a:latin typeface="Arial"/>
                  <a:ea typeface="Microsoft YaHei"/>
                  <a:cs typeface="Arial"/>
                </a:rPr>
                <a:t>After: 1个元素</a:t>
              </a:r>
            </a:p>
          </p:txBody>
        </p:sp>
        <p:sp>
          <p:nvSpPr>
            <p:cNvPr id="32" name="TextBox 21">
              <a:extLst>
                <a:ext uri="{FF2B5EF4-FFF2-40B4-BE49-F238E27FC236}">
                  <a16:creationId xmlns:a16="http://schemas.microsoft.com/office/drawing/2014/main" id="{63DD6EBF-E235-4630-29DA-6488E2D5D4D5}"/>
                </a:ext>
              </a:extLst>
            </p:cNvPr>
            <p:cNvSpPr txBox="1"/>
            <p:nvPr/>
          </p:nvSpPr>
          <p:spPr>
            <a:xfrm>
              <a:off x="4750118" y="2561749"/>
              <a:ext cx="921877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b="1" dirty="0">
                  <a:solidFill>
                    <a:srgbClr val="111111"/>
                  </a:solidFill>
                  <a:latin typeface="Arial"/>
                  <a:ea typeface="Microsoft YaHei"/>
                  <a:cs typeface="Arial"/>
                </a:rPr>
                <a:t>元素数量对比</a:t>
              </a:r>
            </a:p>
          </p:txBody>
        </p:sp>
        <p:sp>
          <p:nvSpPr>
            <p:cNvPr id="33" name="TextBox 22">
              <a:extLst>
                <a:ext uri="{FF2B5EF4-FFF2-40B4-BE49-F238E27FC236}">
                  <a16:creationId xmlns:a16="http://schemas.microsoft.com/office/drawing/2014/main" id="{5BAEA868-5A75-7CD2-3ADF-4F5712C64072}"/>
                </a:ext>
              </a:extLst>
            </p:cNvPr>
            <p:cNvSpPr txBox="1"/>
            <p:nvPr/>
          </p:nvSpPr>
          <p:spPr>
            <a:xfrm>
              <a:off x="4752022" y="2863691"/>
              <a:ext cx="677632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888888"/>
                  </a:solidFill>
                  <a:latin typeface="Arial"/>
                  <a:ea typeface="Microsoft YaHei"/>
                  <a:cs typeface="Arial"/>
                </a:rPr>
                <a:t>Sagmeister</a:t>
              </a:r>
            </a:p>
          </p:txBody>
        </p: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29AFF454-8DD0-CA71-2AB2-77093BE29338}"/>
                </a:ext>
              </a:extLst>
            </p:cNvPr>
            <p:cNvSpPr/>
            <p:nvPr/>
          </p:nvSpPr>
          <p:spPr>
            <a:xfrm>
              <a:off x="5810250" y="2838450"/>
              <a:ext cx="2667000" cy="133350"/>
            </a:xfrm>
            <a:prstGeom prst="rect">
              <a:avLst/>
            </a:prstGeom>
            <a:solidFill>
              <a:srgbClr val="111111">
                <a:alpha val="8000"/>
              </a:srgbClr>
            </a:solidFill>
            <a:ln>
              <a:noFill/>
            </a:ln>
          </p:spPr>
        </p:sp>
        <p:sp>
          <p:nvSpPr>
            <p:cNvPr id="35" name="TextBox 24">
              <a:extLst>
                <a:ext uri="{FF2B5EF4-FFF2-40B4-BE49-F238E27FC236}">
                  <a16:creationId xmlns:a16="http://schemas.microsoft.com/office/drawing/2014/main" id="{20236254-34E5-330F-58D3-827951F9A1FE}"/>
                </a:ext>
              </a:extLst>
            </p:cNvPr>
            <p:cNvSpPr txBox="1"/>
            <p:nvPr/>
          </p:nvSpPr>
          <p:spPr>
            <a:xfrm>
              <a:off x="8543925" y="2871788"/>
              <a:ext cx="199787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rgbClr val="AAAAAA"/>
                  </a:solidFill>
                  <a:latin typeface="Arial"/>
                  <a:ea typeface="Microsoft YaHei"/>
                  <a:cs typeface="Arial"/>
                </a:rPr>
                <a:t>35+</a:t>
              </a:r>
            </a:p>
          </p:txBody>
        </p:sp>
        <p:sp>
          <p:nvSpPr>
            <p:cNvPr id="36" name="TextBox 25">
              <a:extLst>
                <a:ext uri="{FF2B5EF4-FFF2-40B4-BE49-F238E27FC236}">
                  <a16:creationId xmlns:a16="http://schemas.microsoft.com/office/drawing/2014/main" id="{BE0892B4-A01C-AEBE-4A7A-220CB752BED7}"/>
                </a:ext>
              </a:extLst>
            </p:cNvPr>
            <p:cNvSpPr txBox="1"/>
            <p:nvPr/>
          </p:nvSpPr>
          <p:spPr>
            <a:xfrm>
              <a:off x="4752022" y="3111341"/>
              <a:ext cx="641485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888888"/>
                  </a:solidFill>
                  <a:latin typeface="Arial"/>
                  <a:ea typeface="Microsoft YaHei"/>
                  <a:cs typeface="Arial"/>
                </a:rPr>
                <a:t>Pentagram</a:t>
              </a:r>
            </a:p>
          </p:txBody>
        </p:sp>
        <p:sp>
          <p:nvSpPr>
            <p:cNvPr id="37" name="Rectangle 26">
              <a:extLst>
                <a:ext uri="{FF2B5EF4-FFF2-40B4-BE49-F238E27FC236}">
                  <a16:creationId xmlns:a16="http://schemas.microsoft.com/office/drawing/2014/main" id="{821B4B02-8572-E6F0-57FF-E5FA1958202A}"/>
                </a:ext>
              </a:extLst>
            </p:cNvPr>
            <p:cNvSpPr/>
            <p:nvPr/>
          </p:nvSpPr>
          <p:spPr>
            <a:xfrm>
              <a:off x="5810250" y="3086100"/>
              <a:ext cx="1905000" cy="133350"/>
            </a:xfrm>
            <a:prstGeom prst="rect">
              <a:avLst/>
            </a:prstGeom>
            <a:solidFill>
              <a:srgbClr val="111111">
                <a:alpha val="8000"/>
              </a:srgbClr>
            </a:solidFill>
            <a:ln>
              <a:noFill/>
            </a:ln>
          </p:spPr>
        </p:sp>
        <p:sp>
          <p:nvSpPr>
            <p:cNvPr id="38" name="TextBox 27">
              <a:extLst>
                <a:ext uri="{FF2B5EF4-FFF2-40B4-BE49-F238E27FC236}">
                  <a16:creationId xmlns:a16="http://schemas.microsoft.com/office/drawing/2014/main" id="{568B906C-6362-9138-255C-5023454D3E77}"/>
                </a:ext>
              </a:extLst>
            </p:cNvPr>
            <p:cNvSpPr txBox="1"/>
            <p:nvPr/>
          </p:nvSpPr>
          <p:spPr>
            <a:xfrm>
              <a:off x="7781925" y="3119438"/>
              <a:ext cx="139541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rgbClr val="AAAAAA"/>
                  </a:solidFill>
                  <a:latin typeface="Arial"/>
                  <a:ea typeface="Microsoft YaHei"/>
                  <a:cs typeface="Arial"/>
                </a:rPr>
                <a:t>25</a:t>
              </a:r>
            </a:p>
          </p:txBody>
        </p:sp>
        <p:sp>
          <p:nvSpPr>
            <p:cNvPr id="39" name="TextBox 28">
              <a:extLst>
                <a:ext uri="{FF2B5EF4-FFF2-40B4-BE49-F238E27FC236}">
                  <a16:creationId xmlns:a16="http://schemas.microsoft.com/office/drawing/2014/main" id="{1E9BDC90-7812-B185-8342-1C96B3F25269}"/>
                </a:ext>
              </a:extLst>
            </p:cNvPr>
            <p:cNvSpPr txBox="1"/>
            <p:nvPr/>
          </p:nvSpPr>
          <p:spPr>
            <a:xfrm>
              <a:off x="4752022" y="3358991"/>
              <a:ext cx="388453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888888"/>
                  </a:solidFill>
                  <a:latin typeface="Arial"/>
                  <a:ea typeface="Microsoft YaHei"/>
                  <a:cs typeface="Arial"/>
                </a:rPr>
                <a:t>Notion</a:t>
              </a:r>
            </a:p>
          </p:txBody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DAA9DF71-3A10-EF90-9BFE-6FC97AD0C109}"/>
                </a:ext>
              </a:extLst>
            </p:cNvPr>
            <p:cNvSpPr/>
            <p:nvPr/>
          </p:nvSpPr>
          <p:spPr>
            <a:xfrm>
              <a:off x="5810250" y="3333750"/>
              <a:ext cx="1143000" cy="133350"/>
            </a:xfrm>
            <a:prstGeom prst="rect">
              <a:avLst/>
            </a:prstGeom>
            <a:solidFill>
              <a:srgbClr val="111111">
                <a:alpha val="8000"/>
              </a:srgbClr>
            </a:solidFill>
            <a:ln>
              <a:noFill/>
            </a:ln>
          </p:spPr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id="{14734B63-2B9B-FEC1-827A-AA7DEE2E141A}"/>
                </a:ext>
              </a:extLst>
            </p:cNvPr>
            <p:cNvSpPr txBox="1"/>
            <p:nvPr/>
          </p:nvSpPr>
          <p:spPr>
            <a:xfrm>
              <a:off x="7019925" y="3367088"/>
              <a:ext cx="112157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rgbClr val="AAAAAA"/>
                  </a:solidFill>
                  <a:latin typeface="Arial"/>
                  <a:ea typeface="Microsoft YaHei"/>
                  <a:cs typeface="Arial"/>
                </a:rPr>
                <a:t>15</a:t>
              </a:r>
            </a:p>
          </p:txBody>
        </p:sp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01CD2DB9-6ACA-B200-FFA7-A35F93AC5104}"/>
                </a:ext>
              </a:extLst>
            </p:cNvPr>
            <p:cNvSpPr txBox="1"/>
            <p:nvPr/>
          </p:nvSpPr>
          <p:spPr>
            <a:xfrm>
              <a:off x="4752022" y="3606641"/>
              <a:ext cx="653534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888888"/>
                  </a:solidFill>
                  <a:latin typeface="Arial"/>
                  <a:ea typeface="Microsoft YaHei"/>
                  <a:cs typeface="Arial"/>
                </a:rPr>
                <a:t>Kenya Hara</a:t>
              </a:r>
            </a:p>
          </p:txBody>
        </p:sp>
        <p:sp>
          <p:nvSpPr>
            <p:cNvPr id="43" name="Rectangle 32">
              <a:extLst>
                <a:ext uri="{FF2B5EF4-FFF2-40B4-BE49-F238E27FC236}">
                  <a16:creationId xmlns:a16="http://schemas.microsoft.com/office/drawing/2014/main" id="{187C5696-23DA-7BF4-6998-C77A735DC923}"/>
                </a:ext>
              </a:extLst>
            </p:cNvPr>
            <p:cNvSpPr/>
            <p:nvPr/>
          </p:nvSpPr>
          <p:spPr>
            <a:xfrm>
              <a:off x="5810250" y="3581400"/>
              <a:ext cx="457200" cy="133350"/>
            </a:xfrm>
            <a:prstGeom prst="rect">
              <a:avLst/>
            </a:prstGeom>
            <a:solidFill>
              <a:srgbClr val="111111">
                <a:alpha val="8000"/>
              </a:srgbClr>
            </a:solidFill>
            <a:ln>
              <a:noFill/>
            </a:ln>
          </p:spPr>
        </p:sp>
        <p:sp>
          <p:nvSpPr>
            <p:cNvPr id="44" name="TextBox 33">
              <a:extLst>
                <a:ext uri="{FF2B5EF4-FFF2-40B4-BE49-F238E27FC236}">
                  <a16:creationId xmlns:a16="http://schemas.microsoft.com/office/drawing/2014/main" id="{CAA860A4-0C9A-20A5-58DF-9F5790B35B9D}"/>
                </a:ext>
              </a:extLst>
            </p:cNvPr>
            <p:cNvSpPr txBox="1"/>
            <p:nvPr/>
          </p:nvSpPr>
          <p:spPr>
            <a:xfrm>
              <a:off x="6334125" y="3614738"/>
              <a:ext cx="79296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rgbClr val="AAAAAA"/>
                  </a:solidFill>
                  <a:latin typeface="Arial"/>
                  <a:ea typeface="Microsoft YaHei"/>
                  <a:cs typeface="Arial"/>
                </a:rPr>
                <a:t>5</a:t>
              </a:r>
            </a:p>
          </p:txBody>
        </p:sp>
        <p:sp>
          <p:nvSpPr>
            <p:cNvPr id="45" name="TextBox 34">
              <a:extLst>
                <a:ext uri="{FF2B5EF4-FFF2-40B4-BE49-F238E27FC236}">
                  <a16:creationId xmlns:a16="http://schemas.microsoft.com/office/drawing/2014/main" id="{ED3DE870-757D-4D6F-EBA5-49E47888AFCE}"/>
                </a:ext>
              </a:extLst>
            </p:cNvPr>
            <p:cNvSpPr txBox="1"/>
            <p:nvPr/>
          </p:nvSpPr>
          <p:spPr>
            <a:xfrm>
              <a:off x="4752022" y="3854291"/>
              <a:ext cx="305616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b="1" dirty="0">
                  <a:solidFill>
                    <a:srgbClr val="111111"/>
                  </a:solidFill>
                  <a:latin typeface="Arial"/>
                  <a:ea typeface="Microsoft YaHei"/>
                  <a:cs typeface="Arial"/>
                </a:rPr>
                <a:t>Build</a:t>
              </a:r>
            </a:p>
          </p:txBody>
        </p:sp>
        <p:sp>
          <p:nvSpPr>
            <p:cNvPr id="46" name="Rectangle 35">
              <a:extLst>
                <a:ext uri="{FF2B5EF4-FFF2-40B4-BE49-F238E27FC236}">
                  <a16:creationId xmlns:a16="http://schemas.microsoft.com/office/drawing/2014/main" id="{C608B702-89F7-5CB2-C72F-295B47A43431}"/>
                </a:ext>
              </a:extLst>
            </p:cNvPr>
            <p:cNvSpPr/>
            <p:nvPr/>
          </p:nvSpPr>
          <p:spPr>
            <a:xfrm>
              <a:off x="5810250" y="3829050"/>
              <a:ext cx="228600" cy="133350"/>
            </a:xfrm>
            <a:prstGeom prst="rect">
              <a:avLst/>
            </a:prstGeom>
            <a:solidFill>
              <a:srgbClr val="111111"/>
            </a:solidFill>
            <a:ln>
              <a:noFill/>
            </a:ln>
          </p:spPr>
        </p:sp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3686625D-CA98-9F36-9883-6EE598231033}"/>
                </a:ext>
              </a:extLst>
            </p:cNvPr>
            <p:cNvSpPr txBox="1"/>
            <p:nvPr/>
          </p:nvSpPr>
          <p:spPr>
            <a:xfrm>
              <a:off x="6105525" y="3862388"/>
              <a:ext cx="82308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b="1" dirty="0">
                  <a:solidFill>
                    <a:srgbClr val="111111"/>
                  </a:solidFill>
                  <a:latin typeface="Arial"/>
                  <a:ea typeface="Microsoft YaHei"/>
                  <a:cs typeface="Arial"/>
                </a:rPr>
                <a:t>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762000" y="2667000"/>
            <a:ext cx="10668000" cy="9525"/>
          </a:xfrm>
          <a:prstGeom prst="rect">
            <a:avLst/>
          </a:prstGeom>
          <a:solidFill>
            <a:srgbClr val="E0E0E0">
              <a:alpha val="30000"/>
            </a:srgb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762000" y="4191000"/>
            <a:ext cx="10668000" cy="9525"/>
          </a:xfrm>
          <a:prstGeom prst="rect">
            <a:avLst/>
          </a:prstGeom>
          <a:solidFill>
            <a:srgbClr val="E0E0E0">
              <a:alpha val="30000"/>
            </a:srgbClr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762000" y="2933700"/>
            <a:ext cx="419100" cy="266700"/>
          </a:xfrm>
          <a:custGeom>
            <a:avLst/>
            <a:gdLst/>
            <a:ahLst/>
            <a:cxnLst/>
            <a:rect l="l" t="t" r="r" b="b"/>
            <a:pathLst>
              <a:path w="419100" h="266700">
                <a:moveTo>
                  <a:pt x="38100" y="0"/>
                </a:moveTo>
                <a:lnTo>
                  <a:pt x="381000" y="0"/>
                </a:lnTo>
                <a:cubicBezTo>
                  <a:pt x="402042" y="0"/>
                  <a:pt x="419100" y="17058"/>
                  <a:pt x="419100" y="38100"/>
                </a:cubicBezTo>
                <a:lnTo>
                  <a:pt x="419100" y="228600"/>
                </a:lnTo>
                <a:cubicBezTo>
                  <a:pt x="419100" y="249642"/>
                  <a:pt x="402042" y="266700"/>
                  <a:pt x="3810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7F6F3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873871" y="3010852"/>
            <a:ext cx="1953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37352F"/>
                </a:solidFill>
                <a:latin typeface="Consolas"/>
                <a:ea typeface="Microsoft YaHei"/>
                <a:cs typeface="Consolas"/>
              </a:rPr>
              <a:t>08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3970" y="3027045"/>
            <a:ext cx="1923188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Notion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46220" y="3027045"/>
            <a:ext cx="2947035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dirty="0">
                <a:solidFill>
                  <a:srgbClr val="37352F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功能性极简</a:t>
            </a:r>
          </a:p>
        </p:txBody>
      </p:sp>
      <p:sp>
        <p:nvSpPr>
          <p:cNvPr id="9" name="Freeform 9"/>
          <p:cNvSpPr/>
          <p:nvPr/>
        </p:nvSpPr>
        <p:spPr>
          <a:xfrm>
            <a:off x="762000" y="3714750"/>
            <a:ext cx="1333500" cy="247650"/>
          </a:xfrm>
          <a:custGeom>
            <a:avLst/>
            <a:gdLst/>
            <a:ahLst/>
            <a:cxnLst/>
            <a:rect l="l" t="t" r="r" b="b"/>
            <a:pathLst>
              <a:path w="1333500" h="247650">
                <a:moveTo>
                  <a:pt x="38100" y="0"/>
                </a:moveTo>
                <a:lnTo>
                  <a:pt x="1295400" y="0"/>
                </a:lnTo>
                <a:cubicBezTo>
                  <a:pt x="1316442" y="0"/>
                  <a:pt x="1333500" y="17058"/>
                  <a:pt x="1333500" y="38100"/>
                </a:cubicBezTo>
                <a:lnTo>
                  <a:pt x="1333500" y="209550"/>
                </a:lnTo>
                <a:cubicBezTo>
                  <a:pt x="1333500" y="230592"/>
                  <a:pt x="1316442" y="247650"/>
                  <a:pt x="1295400" y="247650"/>
                </a:cubicBezTo>
                <a:lnTo>
                  <a:pt x="38100" y="247650"/>
                </a:lnTo>
                <a:cubicBezTo>
                  <a:pt x="17058" y="247650"/>
                  <a:pt x="0" y="230592"/>
                  <a:pt x="0" y="20955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7F6F3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1022985" y="378904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352F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极简主义流派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665" y="4458652"/>
            <a:ext cx="172888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352F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FUNCTIONAL MINIMALISM</a:t>
            </a:r>
          </a:p>
        </p:txBody>
      </p:sp>
      <p:sp>
        <p:nvSpPr>
          <p:cNvPr id="12" name="Freeform 12"/>
          <p:cNvSpPr/>
          <p:nvPr/>
        </p:nvSpPr>
        <p:spPr>
          <a:xfrm>
            <a:off x="7620000" y="2857500"/>
            <a:ext cx="3429000" cy="1333500"/>
          </a:xfrm>
          <a:custGeom>
            <a:avLst/>
            <a:gdLst/>
            <a:ahLst/>
            <a:cxnLst/>
            <a:rect l="l" t="t" r="r" b="b"/>
            <a:pathLst>
              <a:path w="3429000" h="1333500">
                <a:moveTo>
                  <a:pt x="57150" y="0"/>
                </a:moveTo>
                <a:lnTo>
                  <a:pt x="3371850" y="0"/>
                </a:lnTo>
                <a:cubicBezTo>
                  <a:pt x="3403413" y="0"/>
                  <a:pt x="3429000" y="25587"/>
                  <a:pt x="3429000" y="57150"/>
                </a:cubicBezTo>
                <a:lnTo>
                  <a:pt x="3429000" y="1276350"/>
                </a:lnTo>
                <a:cubicBezTo>
                  <a:pt x="3429000" y="1307913"/>
                  <a:pt x="3403413" y="1333500"/>
                  <a:pt x="3371850" y="1333500"/>
                </a:cubicBezTo>
                <a:lnTo>
                  <a:pt x="57150" y="1333500"/>
                </a:lnTo>
                <a:cubicBezTo>
                  <a:pt x="25587" y="1333500"/>
                  <a:pt x="0" y="1307913"/>
                  <a:pt x="0" y="1276350"/>
                </a:cubicBez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close/>
              </a:path>
            </a:pathLst>
          </a:custGeom>
          <a:solidFill>
            <a:srgbClr val="FAFAF8"/>
          </a:solidFill>
          <a:ln w="9525">
            <a:solidFill>
              <a:srgbClr val="E0E0E0"/>
            </a:solidFill>
          </a:ln>
        </p:spPr>
      </p:sp>
      <p:sp>
        <p:nvSpPr>
          <p:cNvPr id="13" name="TextBox 13"/>
          <p:cNvSpPr txBox="1"/>
          <p:nvPr/>
        </p:nvSpPr>
        <p:spPr>
          <a:xfrm>
            <a:off x="7799070" y="3007995"/>
            <a:ext cx="71294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37352F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Properties</a:t>
            </a:r>
          </a:p>
        </p:txBody>
      </p:sp>
      <p:sp>
        <p:nvSpPr>
          <p:cNvPr id="14" name="Rectangle 14"/>
          <p:cNvSpPr/>
          <p:nvPr/>
        </p:nvSpPr>
        <p:spPr>
          <a:xfrm>
            <a:off x="7810500" y="3238500"/>
            <a:ext cx="30480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7799070" y="3369945"/>
            <a:ext cx="35147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B9A97"/>
                </a:solidFill>
                <a:latin typeface="Arial"/>
                <a:ea typeface="Microsoft YaHei"/>
                <a:cs typeface="Arial"/>
              </a:rPr>
              <a:t>Style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32570" y="3369945"/>
            <a:ext cx="117957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Functional Minimal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99070" y="3636645"/>
            <a:ext cx="27917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B9A97"/>
                </a:solidFill>
                <a:latin typeface="Arial"/>
                <a:ea typeface="Microsoft YaHei"/>
                <a:cs typeface="Arial"/>
              </a:rPr>
              <a:t>Grid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32570" y="3636645"/>
            <a:ext cx="791813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8px baseline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99070" y="3903345"/>
            <a:ext cx="42376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B9A97"/>
                </a:solidFill>
                <a:latin typeface="Arial"/>
                <a:ea typeface="Microsoft YaHei"/>
                <a:cs typeface="Arial"/>
              </a:rPr>
              <a:t>Rating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32570" y="3903345"/>
            <a:ext cx="38433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306842" y="637984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17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Freeform 3"/>
          <p:cNvSpPr/>
          <p:nvPr/>
        </p:nvSpPr>
        <p:spPr>
          <a:xfrm>
            <a:off x="762000" y="304800"/>
            <a:ext cx="342900" cy="209550"/>
          </a:xfrm>
          <a:custGeom>
            <a:avLst/>
            <a:gdLst/>
            <a:ahLst/>
            <a:cxnLst/>
            <a:rect l="l" t="t" r="r" b="b"/>
            <a:pathLst>
              <a:path w="342900" h="209550">
                <a:moveTo>
                  <a:pt x="38100" y="0"/>
                </a:moveTo>
                <a:lnTo>
                  <a:pt x="304800" y="0"/>
                </a:lnTo>
                <a:cubicBezTo>
                  <a:pt x="325842" y="0"/>
                  <a:pt x="342900" y="17058"/>
                  <a:pt x="342900" y="38100"/>
                </a:cubicBezTo>
                <a:lnTo>
                  <a:pt x="342900" y="171450"/>
                </a:lnTo>
                <a:cubicBezTo>
                  <a:pt x="342900" y="192492"/>
                  <a:pt x="325842" y="209550"/>
                  <a:pt x="304800" y="209550"/>
                </a:cubicBezTo>
                <a:lnTo>
                  <a:pt x="38100" y="209550"/>
                </a:lnTo>
                <a:cubicBezTo>
                  <a:pt x="17058" y="209550"/>
                  <a:pt x="0" y="192492"/>
                  <a:pt x="0" y="17145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7F6F3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849725" y="3600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352F"/>
                </a:solidFill>
                <a:latin typeface="Consolas"/>
                <a:ea typeface="Microsoft YaHei"/>
                <a:cs typeface="Consolas"/>
              </a:rPr>
              <a:t>08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88720" y="36004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B9A97"/>
                </a:solidFill>
                <a:latin typeface="Arial"/>
                <a:ea typeface="Microsoft YaHei"/>
                <a:cs typeface="Arial"/>
              </a:rPr>
              <a:t>极简主义流派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7710" y="661035"/>
            <a:ext cx="3877856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Notion · 功能性极简</a:t>
            </a:r>
          </a:p>
        </p:txBody>
      </p:sp>
      <p:sp>
        <p:nvSpPr>
          <p:cNvPr id="7" name="Rectangle 7"/>
          <p:cNvSpPr/>
          <p:nvPr/>
        </p:nvSpPr>
        <p:spPr>
          <a:xfrm>
            <a:off x="762000" y="1104900"/>
            <a:ext cx="952500" cy="19050"/>
          </a:xfrm>
          <a:prstGeom prst="rect">
            <a:avLst/>
          </a:prstGeom>
          <a:solidFill>
            <a:srgbClr val="2EAADC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745808" y="1338739"/>
            <a:ext cx="247178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dirty="0">
                <a:solidFill>
                  <a:srgbClr val="37352F">
                    <a:alpha val="65000"/>
                  </a:srgbClr>
                </a:solidFill>
                <a:latin typeface="Arial"/>
                <a:ea typeface="Microsoft YaHei"/>
                <a:cs typeface="Arial"/>
              </a:rPr>
              <a:t>"恰好很美的井然有序的文档"</a:t>
            </a:r>
          </a:p>
        </p:txBody>
      </p:sp>
      <p:sp>
        <p:nvSpPr>
          <p:cNvPr id="9" name="Freeform 9"/>
          <p:cNvSpPr/>
          <p:nvPr/>
        </p:nvSpPr>
        <p:spPr>
          <a:xfrm>
            <a:off x="762000" y="1695450"/>
            <a:ext cx="4762500" cy="304800"/>
          </a:xfrm>
          <a:custGeom>
            <a:avLst/>
            <a:gdLst/>
            <a:ahLst/>
            <a:cxnLst/>
            <a:rect l="l" t="t" r="r" b="b"/>
            <a:pathLst>
              <a:path w="4762500" h="304800">
                <a:moveTo>
                  <a:pt x="38100" y="0"/>
                </a:moveTo>
                <a:lnTo>
                  <a:pt x="4724400" y="0"/>
                </a:lnTo>
                <a:cubicBezTo>
                  <a:pt x="4745442" y="0"/>
                  <a:pt x="4762500" y="17058"/>
                  <a:pt x="4762500" y="38100"/>
                </a:cubicBezTo>
                <a:lnTo>
                  <a:pt x="4762500" y="266700"/>
                </a:lnTo>
                <a:cubicBezTo>
                  <a:pt x="4762500" y="287742"/>
                  <a:pt x="4745442" y="304800"/>
                  <a:pt x="47244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7F6F3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02018" y="1799749"/>
            <a:ext cx="292970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系统化间距 · 8px 网格 · 文档美学 · 扁平图标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7712" y="235505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2" name="Rectangle 12"/>
          <p:cNvSpPr/>
          <p:nvPr/>
        </p:nvSpPr>
        <p:spPr>
          <a:xfrm>
            <a:off x="762000" y="2590800"/>
            <a:ext cx="45720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13" name="Rectangle 13"/>
          <p:cNvSpPr/>
          <p:nvPr/>
        </p:nvSpPr>
        <p:spPr>
          <a:xfrm>
            <a:off x="762000" y="2724150"/>
            <a:ext cx="4572000" cy="304800"/>
          </a:xfrm>
          <a:prstGeom prst="rect">
            <a:avLst/>
          </a:prstGeom>
          <a:solidFill>
            <a:srgbClr val="FAFAF8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01065" y="2810828"/>
            <a:ext cx="190523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所有间距基于 8px 基线网格</a:t>
            </a:r>
          </a:p>
        </p:txBody>
      </p:sp>
      <p:sp>
        <p:nvSpPr>
          <p:cNvPr id="15" name="Rectangle 15"/>
          <p:cNvSpPr/>
          <p:nvPr/>
        </p:nvSpPr>
        <p:spPr>
          <a:xfrm>
            <a:off x="762000" y="3067050"/>
            <a:ext cx="4572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901065" y="3153728"/>
            <a:ext cx="269500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浅色边框 stroke="#E0E0E0" 作为分隔</a:t>
            </a:r>
          </a:p>
        </p:txBody>
      </p:sp>
      <p:sp>
        <p:nvSpPr>
          <p:cNvPr id="17" name="Rectangle 17"/>
          <p:cNvSpPr/>
          <p:nvPr/>
        </p:nvSpPr>
        <p:spPr>
          <a:xfrm>
            <a:off x="762000" y="3409950"/>
            <a:ext cx="4572000" cy="304800"/>
          </a:xfrm>
          <a:prstGeom prst="rect">
            <a:avLst/>
          </a:prstGeom>
          <a:solidFill>
            <a:srgbClr val="FAFAF8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901065" y="3496628"/>
            <a:ext cx="208926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正文深灰 #37352F 配白色背景</a:t>
            </a:r>
          </a:p>
        </p:txBody>
      </p:sp>
      <p:sp>
        <p:nvSpPr>
          <p:cNvPr id="19" name="Rectangle 19"/>
          <p:cNvSpPr/>
          <p:nvPr/>
        </p:nvSpPr>
        <p:spPr>
          <a:xfrm>
            <a:off x="762000" y="3752850"/>
            <a:ext cx="4572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901065" y="3839528"/>
            <a:ext cx="20432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内联代码风格高亮 + 扁平图标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81712" y="235505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096000" y="2590800"/>
            <a:ext cx="53340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082665" y="2744152"/>
            <a:ext cx="339275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产品文档 · 工程评审 · SaaS 产品 · 内部工具演示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81712" y="3307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25" name="Rectangle 25"/>
          <p:cNvSpPr/>
          <p:nvPr/>
        </p:nvSpPr>
        <p:spPr>
          <a:xfrm>
            <a:off x="6096000" y="3543300"/>
            <a:ext cx="53340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6082665" y="3696652"/>
            <a:ext cx="329307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暖中性色：米白背景 + 暖黑文字 + 微妙蓝色强调</a:t>
            </a:r>
          </a:p>
        </p:txBody>
      </p:sp>
      <p:sp>
        <p:nvSpPr>
          <p:cNvPr id="27" name="Freeform 27"/>
          <p:cNvSpPr/>
          <p:nvPr/>
        </p:nvSpPr>
        <p:spPr>
          <a:xfrm>
            <a:off x="6096000" y="4000500"/>
            <a:ext cx="1143000" cy="304800"/>
          </a:xfrm>
          <a:custGeom>
            <a:avLst/>
            <a:gdLst/>
            <a:ahLst/>
            <a:cxnLst/>
            <a:rect l="l" t="t" r="r" b="b"/>
            <a:pathLst>
              <a:path w="1143000" h="304800">
                <a:moveTo>
                  <a:pt x="38100" y="0"/>
                </a:moveTo>
                <a:lnTo>
                  <a:pt x="1104900" y="0"/>
                </a:lnTo>
                <a:cubicBezTo>
                  <a:pt x="1125942" y="0"/>
                  <a:pt x="1143000" y="17058"/>
                  <a:pt x="1143000" y="38100"/>
                </a:cubicBezTo>
                <a:lnTo>
                  <a:pt x="1143000" y="266700"/>
                </a:lnTo>
                <a:cubicBezTo>
                  <a:pt x="1143000" y="287742"/>
                  <a:pt x="1125942" y="304800"/>
                  <a:pt x="11049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E0E0E0"/>
            </a:solidFill>
          </a:ln>
        </p:spPr>
      </p:sp>
      <p:sp>
        <p:nvSpPr>
          <p:cNvPr id="28" name="Freeform 28"/>
          <p:cNvSpPr/>
          <p:nvPr/>
        </p:nvSpPr>
        <p:spPr>
          <a:xfrm>
            <a:off x="6172200" y="4076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0"/>
                </a:moveTo>
                <a:lnTo>
                  <a:pt x="114300" y="0"/>
                </a:lnTo>
                <a:cubicBezTo>
                  <a:pt x="135342" y="0"/>
                  <a:pt x="152400" y="17058"/>
                  <a:pt x="152400" y="38100"/>
                </a:cubicBezTo>
                <a:lnTo>
                  <a:pt x="152400" y="114300"/>
                </a:lnTo>
                <a:cubicBezTo>
                  <a:pt x="152400" y="135342"/>
                  <a:pt x="135342" y="152400"/>
                  <a:pt x="114300" y="152400"/>
                </a:cubicBezTo>
                <a:lnTo>
                  <a:pt x="38100" y="152400"/>
                </a:lnTo>
                <a:cubicBezTo>
                  <a:pt x="17058" y="152400"/>
                  <a:pt x="0" y="135342"/>
                  <a:pt x="0" y="1143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AFAF8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6390322" y="4120991"/>
            <a:ext cx="48484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#FAFAF8</a:t>
            </a:r>
          </a:p>
        </p:txBody>
      </p:sp>
      <p:sp>
        <p:nvSpPr>
          <p:cNvPr id="30" name="Freeform 30"/>
          <p:cNvSpPr/>
          <p:nvPr/>
        </p:nvSpPr>
        <p:spPr>
          <a:xfrm>
            <a:off x="7353300" y="4000500"/>
            <a:ext cx="1143000" cy="304800"/>
          </a:xfrm>
          <a:custGeom>
            <a:avLst/>
            <a:gdLst/>
            <a:ahLst/>
            <a:cxnLst/>
            <a:rect l="l" t="t" r="r" b="b"/>
            <a:pathLst>
              <a:path w="1143000" h="304800">
                <a:moveTo>
                  <a:pt x="38100" y="0"/>
                </a:moveTo>
                <a:lnTo>
                  <a:pt x="1104900" y="0"/>
                </a:lnTo>
                <a:cubicBezTo>
                  <a:pt x="1125942" y="0"/>
                  <a:pt x="1143000" y="17058"/>
                  <a:pt x="1143000" y="38100"/>
                </a:cubicBezTo>
                <a:lnTo>
                  <a:pt x="1143000" y="266700"/>
                </a:lnTo>
                <a:cubicBezTo>
                  <a:pt x="1143000" y="287742"/>
                  <a:pt x="1125942" y="304800"/>
                  <a:pt x="11049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E0E0E0"/>
            </a:solidFill>
          </a:ln>
        </p:spPr>
      </p:sp>
      <p:sp>
        <p:nvSpPr>
          <p:cNvPr id="31" name="Freeform 31"/>
          <p:cNvSpPr/>
          <p:nvPr/>
        </p:nvSpPr>
        <p:spPr>
          <a:xfrm>
            <a:off x="7429500" y="4076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0"/>
                </a:moveTo>
                <a:lnTo>
                  <a:pt x="114300" y="0"/>
                </a:lnTo>
                <a:cubicBezTo>
                  <a:pt x="135342" y="0"/>
                  <a:pt x="152400" y="17058"/>
                  <a:pt x="152400" y="38100"/>
                </a:cubicBezTo>
                <a:lnTo>
                  <a:pt x="152400" y="114300"/>
                </a:lnTo>
                <a:cubicBezTo>
                  <a:pt x="152400" y="135342"/>
                  <a:pt x="135342" y="152400"/>
                  <a:pt x="114300" y="152400"/>
                </a:cubicBezTo>
                <a:lnTo>
                  <a:pt x="38100" y="152400"/>
                </a:lnTo>
                <a:cubicBezTo>
                  <a:pt x="17058" y="152400"/>
                  <a:pt x="0" y="135342"/>
                  <a:pt x="0" y="1143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37352F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7647622" y="4120991"/>
            <a:ext cx="48484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#37352F</a:t>
            </a:r>
          </a:p>
        </p:txBody>
      </p:sp>
      <p:sp>
        <p:nvSpPr>
          <p:cNvPr id="33" name="Freeform 33"/>
          <p:cNvSpPr/>
          <p:nvPr/>
        </p:nvSpPr>
        <p:spPr>
          <a:xfrm>
            <a:off x="8610600" y="4000500"/>
            <a:ext cx="1143000" cy="304800"/>
          </a:xfrm>
          <a:custGeom>
            <a:avLst/>
            <a:gdLst/>
            <a:ahLst/>
            <a:cxnLst/>
            <a:rect l="l" t="t" r="r" b="b"/>
            <a:pathLst>
              <a:path w="1143000" h="304800">
                <a:moveTo>
                  <a:pt x="38100" y="0"/>
                </a:moveTo>
                <a:lnTo>
                  <a:pt x="1104900" y="0"/>
                </a:lnTo>
                <a:cubicBezTo>
                  <a:pt x="1125942" y="0"/>
                  <a:pt x="1143000" y="17058"/>
                  <a:pt x="1143000" y="38100"/>
                </a:cubicBezTo>
                <a:lnTo>
                  <a:pt x="1143000" y="266700"/>
                </a:lnTo>
                <a:cubicBezTo>
                  <a:pt x="1143000" y="287742"/>
                  <a:pt x="1125942" y="304800"/>
                  <a:pt x="11049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E0E0E0"/>
            </a:solidFill>
          </a:ln>
        </p:spPr>
      </p:sp>
      <p:sp>
        <p:nvSpPr>
          <p:cNvPr id="34" name="Freeform 34"/>
          <p:cNvSpPr/>
          <p:nvPr/>
        </p:nvSpPr>
        <p:spPr>
          <a:xfrm>
            <a:off x="8686800" y="4076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0"/>
                </a:moveTo>
                <a:lnTo>
                  <a:pt x="114300" y="0"/>
                </a:lnTo>
                <a:cubicBezTo>
                  <a:pt x="135342" y="0"/>
                  <a:pt x="152400" y="17058"/>
                  <a:pt x="152400" y="38100"/>
                </a:cubicBezTo>
                <a:lnTo>
                  <a:pt x="152400" y="114300"/>
                </a:lnTo>
                <a:cubicBezTo>
                  <a:pt x="152400" y="135342"/>
                  <a:pt x="135342" y="152400"/>
                  <a:pt x="114300" y="152400"/>
                </a:cubicBezTo>
                <a:lnTo>
                  <a:pt x="38100" y="152400"/>
                </a:lnTo>
                <a:cubicBezTo>
                  <a:pt x="17058" y="152400"/>
                  <a:pt x="0" y="135342"/>
                  <a:pt x="0" y="1143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EAADC"/>
          </a:solidFill>
          <a:ln>
            <a:noFill/>
          </a:ln>
        </p:spPr>
      </p:sp>
      <p:sp>
        <p:nvSpPr>
          <p:cNvPr id="35" name="TextBox 35"/>
          <p:cNvSpPr txBox="1"/>
          <p:nvPr/>
        </p:nvSpPr>
        <p:spPr>
          <a:xfrm>
            <a:off x="8904922" y="4120991"/>
            <a:ext cx="48484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#2EAADC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81712" y="46410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7352F"/>
                </a:solidFill>
                <a:latin typeface="Arial"/>
                <a:ea typeface="Microsoft YaHei"/>
                <a:cs typeface="Arial"/>
              </a:rPr>
              <a:t>代表作品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082665" y="4915852"/>
            <a:ext cx="345409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B9A97"/>
                </a:solidFill>
                <a:latin typeface="Arial"/>
                <a:ea typeface="Microsoft YaHei"/>
                <a:cs typeface="Arial"/>
              </a:rPr>
              <a:t>Notion 应用界面 · Linear 应用设计 · Stripe 文档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8665" y="483965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B9A97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18260" y="482346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★★★★☆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178368" y="48477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通用且安全；对外部营销可能略显低调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306842" y="647509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18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A2A5C"/>
              </a:gs>
              <a:gs pos="100000">
                <a:srgbClr val="0A0A12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3" name="Ellipse 3"/>
          <p:cNvSpPr/>
          <p:nvPr/>
        </p:nvSpPr>
        <p:spPr>
          <a:xfrm>
            <a:off x="3714750" y="666750"/>
            <a:ext cx="4762500" cy="4762500"/>
          </a:xfrm>
          <a:prstGeom prst="ellipse">
            <a:avLst/>
          </a:prstGeom>
          <a:noFill/>
          <a:ln w="4762">
            <a:solidFill>
              <a:srgbClr val="7B8CDE">
                <a:alpha val="8000"/>
              </a:srgbClr>
            </a:solidFill>
          </a:ln>
        </p:spPr>
      </p:sp>
      <p:sp>
        <p:nvSpPr>
          <p:cNvPr id="4" name="Ellipse 4"/>
          <p:cNvSpPr/>
          <p:nvPr/>
        </p:nvSpPr>
        <p:spPr>
          <a:xfrm>
            <a:off x="4381500" y="1333500"/>
            <a:ext cx="3429000" cy="3429000"/>
          </a:xfrm>
          <a:prstGeom prst="ellipse">
            <a:avLst/>
          </a:prstGeom>
          <a:noFill/>
          <a:ln w="7620">
            <a:solidFill>
              <a:srgbClr val="7B8CDE">
                <a:alpha val="12000"/>
              </a:srgbClr>
            </a:solidFill>
          </a:ln>
        </p:spPr>
      </p:sp>
      <p:sp>
        <p:nvSpPr>
          <p:cNvPr id="5" name="Ellipse 5"/>
          <p:cNvSpPr/>
          <p:nvPr/>
        </p:nvSpPr>
        <p:spPr>
          <a:xfrm>
            <a:off x="5143500" y="2095500"/>
            <a:ext cx="1905000" cy="1905000"/>
          </a:xfrm>
          <a:prstGeom prst="ellipse">
            <a:avLst/>
          </a:prstGeom>
          <a:noFill/>
          <a:ln w="9525">
            <a:solidFill>
              <a:srgbClr val="7B8CDE">
                <a:alpha val="15000"/>
              </a:srgbClr>
            </a:solidFill>
          </a:ln>
        </p:spPr>
      </p:sp>
      <p:sp>
        <p:nvSpPr>
          <p:cNvPr id="6" name="TextBox 6"/>
          <p:cNvSpPr txBox="1"/>
          <p:nvPr/>
        </p:nvSpPr>
        <p:spPr>
          <a:xfrm>
            <a:off x="5998321" y="2363152"/>
            <a:ext cx="1953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FFFFFF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09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41582" y="2655570"/>
            <a:ext cx="2108835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Apple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72589" y="3631882"/>
            <a:ext cx="1246822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dirty="0">
                <a:solidFill>
                  <a:srgbClr val="FFFFFF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电影感极简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56421" y="418099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7B8CDE">
                    <a:alpha val="35000"/>
                  </a:srgbClr>
                </a:solidFill>
                <a:latin typeface="Arial"/>
                <a:ea typeface="Microsoft YaHei"/>
                <a:cs typeface="Arial"/>
              </a:rPr>
              <a:t>极简主义流派</a:t>
            </a:r>
          </a:p>
        </p:txBody>
      </p:sp>
      <p:sp>
        <p:nvSpPr>
          <p:cNvPr id="10" name="Line 10"/>
          <p:cNvSpPr/>
          <p:nvPr/>
        </p:nvSpPr>
        <p:spPr>
          <a:xfrm>
            <a:off x="4191000" y="4762500"/>
            <a:ext cx="3810000" cy="9525"/>
          </a:xfrm>
          <a:custGeom>
            <a:avLst/>
            <a:gdLst/>
            <a:ahLst/>
            <a:cxnLst/>
            <a:rect l="l" t="t" r="r" b="b"/>
            <a:pathLst>
              <a:path w="3810000" h="9525">
                <a:moveTo>
                  <a:pt x="0" y="0"/>
                </a:moveTo>
                <a:lnTo>
                  <a:pt x="3810000" y="0"/>
                </a:lnTo>
              </a:path>
            </a:pathLst>
          </a:custGeom>
          <a:noFill/>
          <a:ln w="4762">
            <a:solidFill>
              <a:srgbClr val="7B8CDE">
                <a:alpha val="10000"/>
              </a:srgbClr>
            </a:solidFill>
          </a:ln>
        </p:spPr>
      </p:sp>
      <p:sp>
        <p:nvSpPr>
          <p:cNvPr id="11" name="TextBox 11"/>
          <p:cNvSpPr txBox="1"/>
          <p:nvPr/>
        </p:nvSpPr>
        <p:spPr>
          <a:xfrm>
            <a:off x="11306842" y="647509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1A1A3A"/>
                </a:solidFill>
                <a:latin typeface="Arial"/>
                <a:ea typeface="Microsoft YaHei"/>
                <a:cs typeface="Arial"/>
              </a:rPr>
              <a:t>19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2">
            <a:extLst>
              <a:ext uri="{FF2B5EF4-FFF2-40B4-BE49-F238E27FC236}">
                <a16:creationId xmlns:a16="http://schemas.microsoft.com/office/drawing/2014/main" id="{3F8B2460-9B9B-077F-475F-8E5FE029E9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A2A5C"/>
              </a:gs>
              <a:gs pos="100000">
                <a:srgbClr val="0A0A12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941070" y="379095"/>
            <a:ext cx="11072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7B8CDE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09 · 极简主义流派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2495" y="755333"/>
            <a:ext cx="1230154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Apple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3450" y="1314450"/>
            <a:ext cx="11334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FFFFF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电影感极简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8212" y="1735931"/>
            <a:ext cx="250959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7B8CDE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"全场灯灭，聚光灯只打一个产品"</a:t>
            </a:r>
          </a:p>
        </p:txBody>
      </p:sp>
      <p:sp>
        <p:nvSpPr>
          <p:cNvPr id="7" name="Ellipse 7"/>
          <p:cNvSpPr/>
          <p:nvPr/>
        </p:nvSpPr>
        <p:spPr>
          <a:xfrm>
            <a:off x="6000750" y="2095500"/>
            <a:ext cx="4191000" cy="1524000"/>
          </a:xfrm>
          <a:prstGeom prst="ellipse">
            <a:avLst/>
          </a:prstGeom>
          <a:solidFill>
            <a:srgbClr val="FFFFFF">
              <a:alpha val="2000"/>
            </a:srgbClr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6762750" y="2381250"/>
            <a:ext cx="2667000" cy="952500"/>
          </a:xfrm>
          <a:prstGeom prst="ellipse">
            <a:avLst/>
          </a:prstGeom>
          <a:solidFill>
            <a:srgbClr val="FFFFFF">
              <a:alpha val="3000"/>
            </a:srgbClr>
          </a:solidFill>
          <a:ln>
            <a:noFill/>
          </a:ln>
        </p:spPr>
      </p:sp>
      <p:sp>
        <p:nvSpPr>
          <p:cNvPr id="9" name="Freeform 9"/>
          <p:cNvSpPr/>
          <p:nvPr/>
        </p:nvSpPr>
        <p:spPr>
          <a:xfrm>
            <a:off x="7810500" y="1714500"/>
            <a:ext cx="571500" cy="1047750"/>
          </a:xfrm>
          <a:custGeom>
            <a:avLst/>
            <a:gdLst/>
            <a:ahLst/>
            <a:cxnLst/>
            <a:rect l="l" t="t" r="r" b="b"/>
            <a:pathLst>
              <a:path w="571500" h="1047750">
                <a:moveTo>
                  <a:pt x="76200" y="0"/>
                </a:moveTo>
                <a:lnTo>
                  <a:pt x="495300" y="0"/>
                </a:lnTo>
                <a:cubicBezTo>
                  <a:pt x="537384" y="0"/>
                  <a:pt x="571500" y="34116"/>
                  <a:pt x="571500" y="76200"/>
                </a:cubicBezTo>
                <a:lnTo>
                  <a:pt x="571500" y="971550"/>
                </a:lnTo>
                <a:cubicBezTo>
                  <a:pt x="571500" y="1013634"/>
                  <a:pt x="537384" y="1047750"/>
                  <a:pt x="495300" y="1047750"/>
                </a:cubicBezTo>
                <a:lnTo>
                  <a:pt x="76200" y="1047750"/>
                </a:lnTo>
                <a:cubicBezTo>
                  <a:pt x="34116" y="1047750"/>
                  <a:pt x="0" y="1013634"/>
                  <a:pt x="0" y="97155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noFill/>
          <a:ln w="14288">
            <a:solidFill>
              <a:srgbClr val="FFFFFF">
                <a:alpha val="50000"/>
              </a:srgbClr>
            </a:solidFill>
          </a:ln>
        </p:spPr>
      </p:sp>
      <p:sp>
        <p:nvSpPr>
          <p:cNvPr id="10" name="Freeform 10"/>
          <p:cNvSpPr/>
          <p:nvPr/>
        </p:nvSpPr>
        <p:spPr>
          <a:xfrm>
            <a:off x="7905750" y="1847850"/>
            <a:ext cx="381000" cy="723900"/>
          </a:xfrm>
          <a:custGeom>
            <a:avLst/>
            <a:gdLst/>
            <a:ahLst/>
            <a:cxnLst/>
            <a:rect l="l" t="t" r="r" b="b"/>
            <a:pathLst>
              <a:path w="381000" h="723900">
                <a:moveTo>
                  <a:pt x="19050" y="0"/>
                </a:moveTo>
                <a:lnTo>
                  <a:pt x="361950" y="0"/>
                </a:lnTo>
                <a:cubicBezTo>
                  <a:pt x="372471" y="0"/>
                  <a:pt x="381000" y="8529"/>
                  <a:pt x="381000" y="19050"/>
                </a:cubicBezTo>
                <a:lnTo>
                  <a:pt x="381000" y="704850"/>
                </a:lnTo>
                <a:cubicBezTo>
                  <a:pt x="381000" y="715371"/>
                  <a:pt x="372471" y="723900"/>
                  <a:pt x="361950" y="723900"/>
                </a:cubicBezTo>
                <a:lnTo>
                  <a:pt x="19050" y="723900"/>
                </a:lnTo>
                <a:cubicBezTo>
                  <a:pt x="8529" y="723900"/>
                  <a:pt x="0" y="715371"/>
                  <a:pt x="0" y="7048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>
            <a:noFill/>
          </a:ln>
        </p:spPr>
      </p:sp>
      <p:sp>
        <p:nvSpPr>
          <p:cNvPr id="11" name="Ellipse 11"/>
          <p:cNvSpPr/>
          <p:nvPr/>
        </p:nvSpPr>
        <p:spPr>
          <a:xfrm>
            <a:off x="8058150" y="2628900"/>
            <a:ext cx="76200" cy="76200"/>
          </a:xfrm>
          <a:prstGeom prst="ellipse">
            <a:avLst/>
          </a:prstGeom>
          <a:noFill/>
          <a:ln w="4762">
            <a:solidFill>
              <a:srgbClr val="FFFFFF">
                <a:alpha val="30000"/>
              </a:srgbClr>
            </a:solidFill>
          </a:ln>
        </p:spPr>
      </p:sp>
      <p:sp>
        <p:nvSpPr>
          <p:cNvPr id="12" name="Line 12"/>
          <p:cNvSpPr/>
          <p:nvPr/>
        </p:nvSpPr>
        <p:spPr>
          <a:xfrm>
            <a:off x="7143750" y="476250"/>
            <a:ext cx="952500" cy="1238250"/>
          </a:xfrm>
          <a:custGeom>
            <a:avLst/>
            <a:gdLst/>
            <a:ahLst/>
            <a:cxnLst/>
            <a:rect l="l" t="t" r="r" b="b"/>
            <a:pathLst>
              <a:path w="952500" h="1238250">
                <a:moveTo>
                  <a:pt x="952500" y="0"/>
                </a:moveTo>
                <a:lnTo>
                  <a:pt x="0" y="1238250"/>
                </a:lnTo>
              </a:path>
            </a:pathLst>
          </a:custGeom>
          <a:noFill/>
          <a:ln w="2858">
            <a:solidFill>
              <a:srgbClr val="FFFFFF">
                <a:alpha val="10000"/>
              </a:srgbClr>
            </a:solidFill>
          </a:ln>
        </p:spPr>
      </p:sp>
      <p:sp>
        <p:nvSpPr>
          <p:cNvPr id="13" name="Line 13"/>
          <p:cNvSpPr/>
          <p:nvPr/>
        </p:nvSpPr>
        <p:spPr>
          <a:xfrm>
            <a:off x="8096250" y="476250"/>
            <a:ext cx="952500" cy="1238250"/>
          </a:xfrm>
          <a:custGeom>
            <a:avLst/>
            <a:gdLst/>
            <a:ahLst/>
            <a:cxnLst/>
            <a:rect l="l" t="t" r="r" b="b"/>
            <a:pathLst>
              <a:path w="952500" h="1238250">
                <a:moveTo>
                  <a:pt x="0" y="0"/>
                </a:moveTo>
                <a:lnTo>
                  <a:pt x="952500" y="1238250"/>
                </a:lnTo>
              </a:path>
            </a:pathLst>
          </a:custGeom>
          <a:noFill/>
          <a:ln w="2858">
            <a:solidFill>
              <a:srgbClr val="FFFFFF">
                <a:alpha val="10000"/>
              </a:srgbClr>
            </a:solidFill>
          </a:ln>
        </p:spPr>
      </p:sp>
      <p:sp>
        <p:nvSpPr>
          <p:cNvPr id="14" name="Line 14"/>
          <p:cNvSpPr/>
          <p:nvPr/>
        </p:nvSpPr>
        <p:spPr>
          <a:xfrm>
            <a:off x="8096250" y="476250"/>
            <a:ext cx="9525" cy="1238250"/>
          </a:xfrm>
          <a:custGeom>
            <a:avLst/>
            <a:gdLst/>
            <a:ahLst/>
            <a:cxnLst/>
            <a:rect l="l" t="t" r="r" b="b"/>
            <a:pathLst>
              <a:path w="9525" h="1238250">
                <a:moveTo>
                  <a:pt x="0" y="0"/>
                </a:moveTo>
                <a:lnTo>
                  <a:pt x="0" y="1238250"/>
                </a:lnTo>
              </a:path>
            </a:pathLst>
          </a:custGeom>
          <a:noFill/>
          <a:ln w="4762">
            <a:solidFill>
              <a:srgbClr val="FFFFFF">
                <a:alpha val="15000"/>
              </a:srgbClr>
            </a:solidFill>
          </a:ln>
        </p:spPr>
      </p:sp>
      <p:sp>
        <p:nvSpPr>
          <p:cNvPr id="15" name="Ellipse 15"/>
          <p:cNvSpPr/>
          <p:nvPr/>
        </p:nvSpPr>
        <p:spPr>
          <a:xfrm>
            <a:off x="6096000" y="4000500"/>
            <a:ext cx="1143000" cy="1143000"/>
          </a:xfrm>
          <a:prstGeom prst="ellipse">
            <a:avLst/>
          </a:prstGeom>
          <a:gradFill>
            <a:gsLst>
              <a:gs pos="0">
                <a:srgbClr val="7B8CDE"/>
              </a:gs>
              <a:gs pos="100000">
                <a:srgbClr val="2A2A5C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16" name="Ellipse 16"/>
          <p:cNvSpPr/>
          <p:nvPr/>
        </p:nvSpPr>
        <p:spPr>
          <a:xfrm>
            <a:off x="7667625" y="4333875"/>
            <a:ext cx="857250" cy="857250"/>
          </a:xfrm>
          <a:prstGeom prst="ellipse">
            <a:avLst/>
          </a:prstGeom>
          <a:gradFill>
            <a:gsLst>
              <a:gs pos="0">
                <a:srgbClr val="DE7B9C"/>
              </a:gs>
              <a:gs pos="100000">
                <a:srgbClr val="5C2A3A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17" name="Ellipse 17"/>
          <p:cNvSpPr/>
          <p:nvPr/>
        </p:nvSpPr>
        <p:spPr>
          <a:xfrm>
            <a:off x="8905875" y="4143375"/>
            <a:ext cx="666750" cy="666750"/>
          </a:xfrm>
          <a:prstGeom prst="ellipse">
            <a:avLst/>
          </a:prstGeom>
          <a:gradFill>
            <a:gsLst>
              <a:gs pos="0">
                <a:srgbClr val="7B8CDE">
                  <a:alpha val="60000"/>
                </a:srgbClr>
              </a:gs>
              <a:gs pos="100000">
                <a:srgbClr val="2A2A5C">
                  <a:alpha val="6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7167801" y="5348288"/>
            <a:ext cx="1475899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FFFFFF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渐变球体 — Keynote 经典元素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2831306"/>
            <a:ext cx="10061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FFFFFF">
                    <a:alpha val="80000"/>
                  </a:srgbClr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20" name="Line 20"/>
          <p:cNvSpPr/>
          <p:nvPr/>
        </p:nvSpPr>
        <p:spPr>
          <a:xfrm>
            <a:off x="952500" y="3067050"/>
            <a:ext cx="3810000" cy="9525"/>
          </a:xfrm>
          <a:custGeom>
            <a:avLst/>
            <a:gdLst/>
            <a:ahLst/>
            <a:cxnLst/>
            <a:rect l="l" t="t" r="r" b="b"/>
            <a:pathLst>
              <a:path w="3810000" h="9525">
                <a:moveTo>
                  <a:pt x="0" y="0"/>
                </a:moveTo>
                <a:lnTo>
                  <a:pt x="3810000" y="0"/>
                </a:lnTo>
              </a:path>
            </a:pathLst>
          </a:custGeom>
          <a:noFill/>
          <a:ln w="2858">
            <a:solidFill>
              <a:srgbClr val="FFFFFF">
                <a:alpha val="10000"/>
              </a:srgbClr>
            </a:solidFill>
          </a:ln>
        </p:spPr>
      </p:sp>
      <p:sp>
        <p:nvSpPr>
          <p:cNvPr id="21" name="Ellipse 21"/>
          <p:cNvSpPr/>
          <p:nvPr/>
        </p:nvSpPr>
        <p:spPr>
          <a:xfrm>
            <a:off x="1066800" y="3305175"/>
            <a:ext cx="57150" cy="57150"/>
          </a:xfrm>
          <a:prstGeom prst="ellipse">
            <a:avLst/>
          </a:prstGeom>
          <a:solidFill>
            <a:srgbClr val="7B8CDE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1224915" y="3258502"/>
            <a:ext cx="221194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FFFF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radialGradient 构建聚光灯效果</a:t>
            </a:r>
          </a:p>
        </p:txBody>
      </p:sp>
      <p:sp>
        <p:nvSpPr>
          <p:cNvPr id="23" name="Ellipse 23"/>
          <p:cNvSpPr/>
          <p:nvPr/>
        </p:nvSpPr>
        <p:spPr>
          <a:xfrm>
            <a:off x="1066800" y="3590925"/>
            <a:ext cx="57150" cy="57150"/>
          </a:xfrm>
          <a:prstGeom prst="ellipse">
            <a:avLst/>
          </a:prstGeom>
          <a:solidFill>
            <a:srgbClr val="7B8CDE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1224915" y="3544252"/>
            <a:ext cx="209692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FFFF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90%+ 暗色面积，内容浮于光中</a:t>
            </a:r>
          </a:p>
        </p:txBody>
      </p:sp>
      <p:sp>
        <p:nvSpPr>
          <p:cNvPr id="25" name="Ellipse 25"/>
          <p:cNvSpPr/>
          <p:nvPr/>
        </p:nvSpPr>
        <p:spPr>
          <a:xfrm>
            <a:off x="1066800" y="3876675"/>
            <a:ext cx="57150" cy="57150"/>
          </a:xfrm>
          <a:prstGeom prst="ellipse">
            <a:avLst/>
          </a:prstGeom>
          <a:solidFill>
            <a:srgbClr val="7B8CDE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1224915" y="38300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FFFF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渐变球体作为视觉锚点</a:t>
            </a:r>
          </a:p>
        </p:txBody>
      </p:sp>
      <p:sp>
        <p:nvSpPr>
          <p:cNvPr id="27" name="Ellipse 27"/>
          <p:cNvSpPr/>
          <p:nvPr/>
        </p:nvSpPr>
        <p:spPr>
          <a:xfrm>
            <a:off x="1066800" y="4162425"/>
            <a:ext cx="57150" cy="57150"/>
          </a:xfrm>
          <a:prstGeom prst="ellipse">
            <a:avLst/>
          </a:prstGeom>
          <a:solidFill>
            <a:srgbClr val="7B8CDE"/>
          </a:solidFill>
          <a:ln>
            <a:noFill/>
          </a:ln>
        </p:spPr>
      </p:sp>
      <p:sp>
        <p:nvSpPr>
          <p:cNvPr id="28" name="TextBox 28"/>
          <p:cNvSpPr txBox="1"/>
          <p:nvPr/>
        </p:nvSpPr>
        <p:spPr>
          <a:xfrm>
            <a:off x="1224915" y="4115752"/>
            <a:ext cx="218127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FFFF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极细线条(0.3-0.5px)暗示高端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9165" y="5030152"/>
            <a:ext cx="329307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FFFF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最佳用途：产品发布 · 高管演讲 · 品牌旗舰活动</a:t>
            </a:r>
          </a:p>
        </p:txBody>
      </p:sp>
      <p:sp>
        <p:nvSpPr>
          <p:cNvPr id="30" name="Ellipse 30"/>
          <p:cNvSpPr/>
          <p:nvPr/>
        </p:nvSpPr>
        <p:spPr>
          <a:xfrm>
            <a:off x="1000125" y="5429250"/>
            <a:ext cx="190500" cy="190500"/>
          </a:xfrm>
          <a:prstGeom prst="ellipse">
            <a:avLst/>
          </a:prstGeom>
          <a:solidFill>
            <a:srgbClr val="0A0A12"/>
          </a:solidFill>
          <a:ln w="9525">
            <a:solidFill>
              <a:srgbClr val="333333"/>
            </a:solidFill>
          </a:ln>
        </p:spPr>
      </p:sp>
      <p:sp>
        <p:nvSpPr>
          <p:cNvPr id="31" name="Ellipse 31"/>
          <p:cNvSpPr/>
          <p:nvPr/>
        </p:nvSpPr>
        <p:spPr>
          <a:xfrm>
            <a:off x="1285875" y="5429250"/>
            <a:ext cx="190500" cy="190500"/>
          </a:xfrm>
          <a:prstGeom prst="ellipse">
            <a:avLst/>
          </a:prstGeom>
          <a:solidFill>
            <a:srgbClr val="7B8CDE"/>
          </a:solidFill>
          <a:ln>
            <a:noFill/>
          </a:ln>
        </p:spPr>
      </p:sp>
      <p:sp>
        <p:nvSpPr>
          <p:cNvPr id="32" name="Ellipse 32"/>
          <p:cNvSpPr/>
          <p:nvPr/>
        </p:nvSpPr>
        <p:spPr>
          <a:xfrm>
            <a:off x="1571625" y="5429250"/>
            <a:ext cx="190500" cy="190500"/>
          </a:xfrm>
          <a:prstGeom prst="ellipse">
            <a:avLst/>
          </a:prstGeom>
          <a:solidFill>
            <a:srgbClr val="DE7B9C"/>
          </a:solidFill>
          <a:ln>
            <a:noFill/>
          </a:ln>
        </p:spPr>
      </p:sp>
      <p:sp>
        <p:nvSpPr>
          <p:cNvPr id="33" name="Ellipse 33"/>
          <p:cNvSpPr/>
          <p:nvPr/>
        </p:nvSpPr>
        <p:spPr>
          <a:xfrm>
            <a:off x="1857375" y="5429250"/>
            <a:ext cx="190500" cy="190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3223260" y="5442585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★★★★☆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84320" y="5474970"/>
            <a:ext cx="68008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FFFFFF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高端感无敌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20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EB"/>
          </a:solidFill>
          <a:ln>
            <a:noFill/>
          </a:ln>
        </p:spPr>
      </p:sp>
      <p:sp>
        <p:nvSpPr>
          <p:cNvPr id="3" name="Ellipse 3"/>
          <p:cNvSpPr/>
          <p:nvPr/>
        </p:nvSpPr>
        <p:spPr>
          <a:xfrm>
            <a:off x="6858000" y="1714500"/>
            <a:ext cx="3429000" cy="3429000"/>
          </a:xfrm>
          <a:prstGeom prst="ellipse">
            <a:avLst/>
          </a:prstGeom>
          <a:noFill/>
          <a:ln w="9525">
            <a:solidFill>
              <a:srgbClr val="B87333">
                <a:alpha val="8000"/>
              </a:srgbClr>
            </a:solidFill>
          </a:ln>
        </p:spPr>
      </p:sp>
      <p:sp>
        <p:nvSpPr>
          <p:cNvPr id="4" name="Ellipse 4"/>
          <p:cNvSpPr/>
          <p:nvPr/>
        </p:nvSpPr>
        <p:spPr>
          <a:xfrm>
            <a:off x="7429500" y="2286000"/>
            <a:ext cx="2286000" cy="2286000"/>
          </a:xfrm>
          <a:prstGeom prst="ellipse">
            <a:avLst/>
          </a:prstGeom>
          <a:noFill/>
          <a:ln w="4762">
            <a:solidFill>
              <a:srgbClr val="2C3E50">
                <a:alpha val="6000"/>
              </a:srgbClr>
            </a:solidFill>
          </a:ln>
        </p:spPr>
      </p:sp>
      <p:sp>
        <p:nvSpPr>
          <p:cNvPr id="5" name="Polygon 5"/>
          <p:cNvSpPr/>
          <p:nvPr/>
        </p:nvSpPr>
        <p:spPr>
          <a:xfrm>
            <a:off x="7239000" y="1905000"/>
            <a:ext cx="2667000" cy="3048000"/>
          </a:xfrm>
          <a:custGeom>
            <a:avLst/>
            <a:gdLst/>
            <a:ahLst/>
            <a:cxnLst/>
            <a:rect l="l" t="t" r="r" b="b"/>
            <a:pathLst>
              <a:path w="2667000" h="3048000">
                <a:moveTo>
                  <a:pt x="1333500" y="0"/>
                </a:moveTo>
                <a:lnTo>
                  <a:pt x="2667000" y="1524000"/>
                </a:lnTo>
                <a:lnTo>
                  <a:pt x="1333500" y="3048000"/>
                </a:lnTo>
                <a:lnTo>
                  <a:pt x="0" y="1524000"/>
                </a:lnTo>
                <a:close/>
              </a:path>
            </a:pathLst>
          </a:custGeom>
          <a:noFill/>
          <a:ln w="9525">
            <a:solidFill>
              <a:srgbClr val="B87333">
                <a:alpha val="10000"/>
              </a:srgbClr>
            </a:solidFill>
          </a:ln>
        </p:spPr>
      </p:sp>
      <p:sp>
        <p:nvSpPr>
          <p:cNvPr id="6" name="Line 6"/>
          <p:cNvSpPr/>
          <p:nvPr/>
        </p:nvSpPr>
        <p:spPr>
          <a:xfrm>
            <a:off x="6858000" y="3429000"/>
            <a:ext cx="3429000" cy="9525"/>
          </a:xfrm>
          <a:custGeom>
            <a:avLst/>
            <a:gdLst/>
            <a:ahLst/>
            <a:cxnLst/>
            <a:rect l="l" t="t" r="r" b="b"/>
            <a:pathLst>
              <a:path w="3429000" h="9525">
                <a:moveTo>
                  <a:pt x="0" y="0"/>
                </a:moveTo>
                <a:lnTo>
                  <a:pt x="3429000" y="0"/>
                </a:lnTo>
              </a:path>
            </a:pathLst>
          </a:custGeom>
          <a:noFill/>
          <a:ln w="4762">
            <a:solidFill>
              <a:srgbClr val="2C3E50">
                <a:alpha val="6000"/>
              </a:srgbClr>
            </a:solidFill>
          </a:ln>
        </p:spPr>
      </p:sp>
      <p:sp>
        <p:nvSpPr>
          <p:cNvPr id="7" name="Line 7"/>
          <p:cNvSpPr/>
          <p:nvPr/>
        </p:nvSpPr>
        <p:spPr>
          <a:xfrm>
            <a:off x="8572500" y="1714500"/>
            <a:ext cx="9525" cy="3429000"/>
          </a:xfrm>
          <a:custGeom>
            <a:avLst/>
            <a:gdLst/>
            <a:ahLst/>
            <a:cxnLst/>
            <a:rect l="l" t="t" r="r" b="b"/>
            <a:pathLst>
              <a:path w="9525" h="3429000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4762">
            <a:solidFill>
              <a:srgbClr val="2C3E50">
                <a:alpha val="6000"/>
              </a:srgbClr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670560" y="175260"/>
            <a:ext cx="1121397" cy="1463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200" b="1" dirty="0">
                <a:solidFill>
                  <a:srgbClr val="B87333">
                    <a:alpha val="12000"/>
                  </a:srgbClr>
                </a:solidFill>
                <a:latin typeface="Arial"/>
                <a:ea typeface="Microsoft YaHei"/>
                <a:cs typeface="Arial"/>
              </a:rPr>
              <a:t>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4850" y="2752725"/>
            <a:ext cx="446184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500" b="1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Instrumental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3425" y="3567112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dirty="0">
                <a:solidFill>
                  <a:srgbClr val="2C3E50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几何精准</a:t>
            </a:r>
          </a:p>
        </p:txBody>
      </p:sp>
      <p:sp>
        <p:nvSpPr>
          <p:cNvPr id="11" name="Rectangle 11"/>
          <p:cNvSpPr/>
          <p:nvPr/>
        </p:nvSpPr>
        <p:spPr>
          <a:xfrm>
            <a:off x="762000" y="4000500"/>
            <a:ext cx="1524000" cy="266700"/>
          </a:xfrm>
          <a:prstGeom prst="rect">
            <a:avLst/>
          </a:prstGeom>
          <a:solidFill>
            <a:srgbClr val="B87333">
              <a:alpha val="8000"/>
            </a:srgbClr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1084421" y="40857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B87333"/>
                </a:solidFill>
                <a:latin typeface="Arial"/>
                <a:ea typeface="Microsoft YaHei"/>
                <a:cs typeface="Arial"/>
              </a:rPr>
              <a:t>实验先锋流派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4649152"/>
            <a:ext cx="15678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2C3E50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GEOMETRIC PRECISION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06842" y="637984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21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EB"/>
          </a:solidFill>
          <a:ln>
            <a:noFill/>
          </a:ln>
        </p:spPr>
      </p:sp>
      <p:sp>
        <p:nvSpPr>
          <p:cNvPr id="3" name="Ellipse 3"/>
          <p:cNvSpPr/>
          <p:nvPr/>
        </p:nvSpPr>
        <p:spPr>
          <a:xfrm>
            <a:off x="9715500" y="666750"/>
            <a:ext cx="1524000" cy="1524000"/>
          </a:xfrm>
          <a:prstGeom prst="ellipse">
            <a:avLst/>
          </a:prstGeom>
          <a:noFill/>
          <a:ln w="4762">
            <a:solidFill>
              <a:srgbClr val="B87333">
                <a:alpha val="6000"/>
              </a:srgbClr>
            </a:solidFill>
          </a:ln>
        </p:spPr>
      </p:sp>
      <p:sp>
        <p:nvSpPr>
          <p:cNvPr id="4" name="Polygon 4"/>
          <p:cNvSpPr/>
          <p:nvPr/>
        </p:nvSpPr>
        <p:spPr>
          <a:xfrm>
            <a:off x="10001250" y="5238750"/>
            <a:ext cx="952500" cy="952500"/>
          </a:xfrm>
          <a:custGeom>
            <a:avLst/>
            <a:gdLst/>
            <a:ahLst/>
            <a:cxnLst/>
            <a:rect l="l" t="t" r="r" b="b"/>
            <a:pathLst>
              <a:path w="952500" h="952500">
                <a:moveTo>
                  <a:pt x="0" y="476250"/>
                </a:moveTo>
                <a:lnTo>
                  <a:pt x="952500" y="0"/>
                </a:lnTo>
                <a:lnTo>
                  <a:pt x="952500" y="952500"/>
                </a:lnTo>
                <a:close/>
              </a:path>
            </a:pathLst>
          </a:custGeom>
          <a:solidFill>
            <a:srgbClr val="B87333">
              <a:alpha val="4000"/>
            </a:srgbClr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750570" y="379095"/>
            <a:ext cx="1401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B87333"/>
                </a:solidFill>
                <a:latin typeface="Arial"/>
                <a:ea typeface="Microsoft YaHei"/>
                <a:cs typeface="Arial"/>
              </a:rPr>
              <a:t>10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442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实验先锋流派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5805" y="692468"/>
            <a:ext cx="3197331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Instrumental 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35805" y="692468"/>
            <a:ext cx="1820608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几何精准</a:t>
            </a:r>
          </a:p>
        </p:txBody>
      </p:sp>
      <p:sp>
        <p:nvSpPr>
          <p:cNvPr id="9" name="Rectangle 9"/>
          <p:cNvSpPr/>
          <p:nvPr/>
        </p:nvSpPr>
        <p:spPr>
          <a:xfrm>
            <a:off x="762000" y="1162050"/>
            <a:ext cx="762000" cy="28575"/>
          </a:xfrm>
          <a:prstGeom prst="rect">
            <a:avLst/>
          </a:prstGeom>
          <a:solidFill>
            <a:srgbClr val="B87333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744855" y="1425892"/>
            <a:ext cx="340585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2C3E50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"几何形状既是结构系统也是装饰系统"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665" y="1886902"/>
            <a:ext cx="348476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几何=结构+装饰 · 数学关系 · 黄金比例 · 精确构造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7712" y="245030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2744152"/>
            <a:ext cx="275634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低透明度 circle/line/polygon 构建背景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8665" y="29918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内容卡片使用几何裁剪形状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8665" y="3239452"/>
            <a:ext cx="21199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主要布局使用黄金比例 (1.618)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8665" y="3487102"/>
            <a:ext cx="17135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强调装饰为精确几何构造</a:t>
            </a:r>
          </a:p>
        </p:txBody>
      </p:sp>
      <p:sp>
        <p:nvSpPr>
          <p:cNvPr id="17" name="Rectangle 17"/>
          <p:cNvSpPr/>
          <p:nvPr/>
        </p:nvSpPr>
        <p:spPr>
          <a:xfrm>
            <a:off x="5905500" y="2333625"/>
            <a:ext cx="5334000" cy="1905000"/>
          </a:xfrm>
          <a:prstGeom prst="rect">
            <a:avLst/>
          </a:prstGeom>
          <a:solidFill>
            <a:srgbClr val="F0EFEB"/>
          </a:solidFill>
          <a:ln w="4762">
            <a:solidFill>
              <a:srgbClr val="2C3E50">
                <a:alpha val="15000"/>
              </a:srgbClr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6084570" y="2474595"/>
            <a:ext cx="148847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B87333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几何构成演示 · 黄金比例</a:t>
            </a:r>
          </a:p>
        </p:txBody>
      </p:sp>
      <p:sp>
        <p:nvSpPr>
          <p:cNvPr id="19" name="Rectangle 19"/>
          <p:cNvSpPr/>
          <p:nvPr/>
        </p:nvSpPr>
        <p:spPr>
          <a:xfrm>
            <a:off x="6286500" y="2762250"/>
            <a:ext cx="3238500" cy="2000250"/>
          </a:xfrm>
          <a:prstGeom prst="rect">
            <a:avLst/>
          </a:prstGeom>
          <a:noFill/>
          <a:ln w="9525">
            <a:solidFill>
              <a:srgbClr val="2C3E50">
                <a:alpha val="20000"/>
              </a:srgbClr>
            </a:solidFill>
          </a:ln>
        </p:spPr>
      </p:sp>
      <p:sp>
        <p:nvSpPr>
          <p:cNvPr id="20" name="Line 20"/>
          <p:cNvSpPr/>
          <p:nvPr/>
        </p:nvSpPr>
        <p:spPr>
          <a:xfrm>
            <a:off x="8286750" y="2762250"/>
            <a:ext cx="9525" cy="2000250"/>
          </a:xfrm>
          <a:custGeom>
            <a:avLst/>
            <a:gdLst/>
            <a:ahLst/>
            <a:cxnLst/>
            <a:rect l="l" t="t" r="r" b="b"/>
            <a:pathLst>
              <a:path w="9525" h="2000250">
                <a:moveTo>
                  <a:pt x="0" y="0"/>
                </a:moveTo>
                <a:lnTo>
                  <a:pt x="0" y="2000250"/>
                </a:lnTo>
              </a:path>
            </a:pathLst>
          </a:custGeom>
          <a:noFill/>
          <a:ln w="9525">
            <a:solidFill>
              <a:srgbClr val="B87333">
                <a:alpha val="30000"/>
              </a:srgbClr>
            </a:solidFill>
          </a:ln>
        </p:spPr>
      </p:sp>
      <p:sp>
        <p:nvSpPr>
          <p:cNvPr id="21" name="Rectangle 21"/>
          <p:cNvSpPr/>
          <p:nvPr/>
        </p:nvSpPr>
        <p:spPr>
          <a:xfrm>
            <a:off x="8286750" y="2762250"/>
            <a:ext cx="1238250" cy="1238250"/>
          </a:xfrm>
          <a:prstGeom prst="rect">
            <a:avLst/>
          </a:prstGeom>
          <a:solidFill>
            <a:srgbClr val="B87333">
              <a:alpha val="6000"/>
            </a:srgbClr>
          </a:solidFill>
          <a:ln w="4762">
            <a:solidFill>
              <a:srgbClr val="B87333">
                <a:alpha val="20000"/>
              </a:srgbClr>
            </a:solidFill>
          </a:ln>
        </p:spPr>
      </p:sp>
      <p:sp>
        <p:nvSpPr>
          <p:cNvPr id="22" name="Ellipse 22"/>
          <p:cNvSpPr/>
          <p:nvPr/>
        </p:nvSpPr>
        <p:spPr>
          <a:xfrm>
            <a:off x="6286500" y="2762250"/>
            <a:ext cx="4000500" cy="4000500"/>
          </a:xfrm>
          <a:prstGeom prst="ellipse">
            <a:avLst/>
          </a:prstGeom>
          <a:noFill/>
          <a:ln w="4762">
            <a:solidFill>
              <a:srgbClr val="2C3E50">
                <a:alpha val="8000"/>
              </a:srgbClr>
            </a:solidFill>
          </a:ln>
        </p:spPr>
      </p:sp>
      <p:sp>
        <p:nvSpPr>
          <p:cNvPr id="23" name="TextBox 23"/>
          <p:cNvSpPr txBox="1"/>
          <p:nvPr/>
        </p:nvSpPr>
        <p:spPr>
          <a:xfrm>
            <a:off x="7133272" y="4863941"/>
            <a:ext cx="4968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B87333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φ = 1.618</a:t>
            </a:r>
          </a:p>
        </p:txBody>
      </p:sp>
      <p:sp>
        <p:nvSpPr>
          <p:cNvPr id="24" name="Polygon 24"/>
          <p:cNvSpPr/>
          <p:nvPr/>
        </p:nvSpPr>
        <p:spPr>
          <a:xfrm>
            <a:off x="9334500" y="2952750"/>
            <a:ext cx="1524000" cy="1047750"/>
          </a:xfrm>
          <a:custGeom>
            <a:avLst/>
            <a:gdLst/>
            <a:ahLst/>
            <a:cxnLst/>
            <a:rect l="l" t="t" r="r" b="b"/>
            <a:pathLst>
              <a:path w="1524000" h="1047750">
                <a:moveTo>
                  <a:pt x="762000" y="0"/>
                </a:moveTo>
                <a:lnTo>
                  <a:pt x="1524000" y="1047750"/>
                </a:lnTo>
                <a:lnTo>
                  <a:pt x="0" y="1047750"/>
                </a:lnTo>
                <a:close/>
              </a:path>
            </a:pathLst>
          </a:custGeom>
          <a:noFill/>
          <a:ln w="9525">
            <a:solidFill>
              <a:srgbClr val="B87333">
                <a:alpha val="15000"/>
              </a:srgbClr>
            </a:solidFill>
          </a:ln>
        </p:spPr>
      </p:sp>
      <p:sp>
        <p:nvSpPr>
          <p:cNvPr id="25" name="TextBox 25"/>
          <p:cNvSpPr txBox="1"/>
          <p:nvPr/>
        </p:nvSpPr>
        <p:spPr>
          <a:xfrm>
            <a:off x="747712" y="435530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48665" y="4649152"/>
            <a:ext cx="261066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建筑演示 · 工程展示 · 数学/科学主题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7712" y="511730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2C3E50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48665" y="5392102"/>
            <a:ext cx="23729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建筑感：混凝土灰 + 蓝图蓝 + 铜色</a:t>
            </a:r>
          </a:p>
        </p:txBody>
      </p:sp>
      <p:sp>
        <p:nvSpPr>
          <p:cNvPr id="29" name="Rectangle 29"/>
          <p:cNvSpPr/>
          <p:nvPr/>
        </p:nvSpPr>
        <p:spPr>
          <a:xfrm>
            <a:off x="762000" y="5676900"/>
            <a:ext cx="228600" cy="228600"/>
          </a:xfrm>
          <a:prstGeom prst="rect">
            <a:avLst/>
          </a:prstGeom>
          <a:solidFill>
            <a:srgbClr val="F0EFEB"/>
          </a:solidFill>
          <a:ln w="9525">
            <a:solidFill>
              <a:srgbClr val="CCCCCC"/>
            </a:solidFill>
          </a:ln>
        </p:spPr>
      </p:sp>
      <p:sp>
        <p:nvSpPr>
          <p:cNvPr id="30" name="Rectangle 30"/>
          <p:cNvSpPr/>
          <p:nvPr/>
        </p:nvSpPr>
        <p:spPr>
          <a:xfrm>
            <a:off x="1104900" y="5676900"/>
            <a:ext cx="228600" cy="228600"/>
          </a:xfrm>
          <a:prstGeom prst="rect">
            <a:avLst/>
          </a:prstGeom>
          <a:solidFill>
            <a:srgbClr val="2C3E50"/>
          </a:solidFill>
          <a:ln>
            <a:noFill/>
          </a:ln>
        </p:spPr>
      </p:sp>
      <p:sp>
        <p:nvSpPr>
          <p:cNvPr id="31" name="Rectangle 31"/>
          <p:cNvSpPr/>
          <p:nvPr/>
        </p:nvSpPr>
        <p:spPr>
          <a:xfrm>
            <a:off x="1447800" y="5676900"/>
            <a:ext cx="228600" cy="228600"/>
          </a:xfrm>
          <a:prstGeom prst="rect">
            <a:avLst/>
          </a:prstGeom>
          <a:solidFill>
            <a:srgbClr val="B87333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5892165" y="436340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61760" y="434721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★★★☆☆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321868" y="4371499"/>
            <a:ext cx="252386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结构化/技术内容有力；叙事类过于刚硬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22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2838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 rot="-180000">
            <a:off x="-381000" y="952500"/>
            <a:ext cx="4762500" cy="3810000"/>
          </a:xfrm>
          <a:prstGeom prst="rect">
            <a:avLst/>
          </a:prstGeom>
          <a:solidFill>
            <a:srgbClr val="FF6B35">
              <a:alpha val="6000"/>
            </a:srgb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 rot="120000">
            <a:off x="1905000" y="476250"/>
            <a:ext cx="5715000" cy="4762500"/>
          </a:xfrm>
          <a:prstGeom prst="rect">
            <a:avLst/>
          </a:prstGeom>
          <a:solidFill>
            <a:srgbClr val="FFD700">
              <a:alpha val="4000"/>
            </a:srgbClr>
          </a:solidFill>
          <a:ln>
            <a:noFill/>
          </a:ln>
        </p:spPr>
      </p:sp>
      <p:sp>
        <p:nvSpPr>
          <p:cNvPr id="5" name="Rectangle 5"/>
          <p:cNvSpPr/>
          <p:nvPr/>
        </p:nvSpPr>
        <p:spPr>
          <a:xfrm rot="-60000">
            <a:off x="6667500" y="1428750"/>
            <a:ext cx="6667500" cy="3333750"/>
          </a:xfrm>
          <a:prstGeom prst="rect">
            <a:avLst/>
          </a:prstGeom>
          <a:solidFill>
            <a:srgbClr val="FF6B35">
              <a:alpha val="5000"/>
            </a:srgbClr>
          </a:solidFill>
          <a:ln>
            <a:noFill/>
          </a:ln>
        </p:spPr>
      </p:sp>
      <p:sp>
        <p:nvSpPr>
          <p:cNvPr id="6" name="Rectangle 6"/>
          <p:cNvSpPr/>
          <p:nvPr/>
        </p:nvSpPr>
        <p:spPr>
          <a:xfrm>
            <a:off x="3810000" y="2857500"/>
            <a:ext cx="3810000" cy="2857500"/>
          </a:xfrm>
          <a:prstGeom prst="rect">
            <a:avLst/>
          </a:prstGeom>
          <a:solidFill>
            <a:srgbClr val="FFD700">
              <a:alpha val="3000"/>
            </a:srgbClr>
          </a:solidFill>
          <a:ln>
            <a:noFill/>
          </a:ln>
        </p:spPr>
      </p:sp>
      <p:sp>
        <p:nvSpPr>
          <p:cNvPr id="7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6B35">
                  <a:alpha val="6000"/>
                </a:srgbClr>
              </a:gs>
              <a:gs pos="100000">
                <a:srgbClr val="FFD700">
                  <a:alpha val="3000"/>
                </a:srgbClr>
              </a:gs>
            </a:gsLst>
            <a:lin ang="2700000" scaled="1"/>
          </a:gra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7353300" y="2495550"/>
            <a:ext cx="2465642" cy="426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0" b="1" dirty="0">
                <a:solidFill>
                  <a:srgbClr val="FF6B35">
                    <a:alpha val="6000"/>
                  </a:srgbClr>
                </a:solidFill>
                <a:latin typeface="Arial"/>
                <a:ea typeface="Microsoft YaHei"/>
                <a:cs typeface="Arial"/>
              </a:rPr>
              <a:t>11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8660" y="2689860"/>
            <a:ext cx="3455899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200" b="1" dirty="0">
                <a:solidFill>
                  <a:srgbClr val="E8E0D5"/>
                </a:solidFill>
                <a:latin typeface="Arial"/>
                <a:ea typeface="Microsoft YaHei"/>
                <a:cs typeface="Arial"/>
              </a:rPr>
              <a:t>Olschinsky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3425" y="3471862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dirty="0">
                <a:solidFill>
                  <a:srgbClr val="FFD700">
                    <a:alpha val="80000"/>
                  </a:srgbClr>
                </a:solidFill>
                <a:latin typeface="Arial"/>
                <a:ea typeface="Microsoft YaHei"/>
                <a:cs typeface="Arial"/>
              </a:rPr>
              <a:t>数字拼贴</a:t>
            </a:r>
          </a:p>
        </p:txBody>
      </p:sp>
      <p:sp>
        <p:nvSpPr>
          <p:cNvPr id="11" name="Freeform 11"/>
          <p:cNvSpPr/>
          <p:nvPr/>
        </p:nvSpPr>
        <p:spPr>
          <a:xfrm>
            <a:off x="762000" y="3905250"/>
            <a:ext cx="1524000" cy="266700"/>
          </a:xfrm>
          <a:custGeom>
            <a:avLst/>
            <a:gdLst/>
            <a:ahLst/>
            <a:cxnLst/>
            <a:rect l="l" t="t" r="r" b="b"/>
            <a:pathLst>
              <a:path w="1524000" h="266700">
                <a:moveTo>
                  <a:pt x="38100" y="0"/>
                </a:moveTo>
                <a:lnTo>
                  <a:pt x="1485900" y="0"/>
                </a:lnTo>
                <a:cubicBezTo>
                  <a:pt x="1506942" y="0"/>
                  <a:pt x="1524000" y="17058"/>
                  <a:pt x="1524000" y="38100"/>
                </a:cubicBezTo>
                <a:lnTo>
                  <a:pt x="1524000" y="228600"/>
                </a:lnTo>
                <a:cubicBezTo>
                  <a:pt x="1524000" y="249642"/>
                  <a:pt x="1506942" y="266700"/>
                  <a:pt x="14859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6B35">
              <a:alpha val="15000"/>
            </a:srgbClr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1084421" y="399049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6B35"/>
                </a:solidFill>
                <a:latin typeface="Arial"/>
                <a:ea typeface="Microsoft YaHei"/>
                <a:cs typeface="Arial"/>
              </a:rPr>
              <a:t>实验先锋流派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4553902"/>
            <a:ext cx="120748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E8E0D5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DIGITAL COLLAGE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23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2838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5715000" cy="6858000"/>
          </a:xfrm>
          <a:prstGeom prst="rect">
            <a:avLst/>
          </a:prstGeom>
          <a:solidFill>
            <a:srgbClr val="FF6B35">
              <a:alpha val="3000"/>
            </a:srgb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3810000" y="952500"/>
            <a:ext cx="8382000" cy="4762500"/>
          </a:xfrm>
          <a:prstGeom prst="rect">
            <a:avLst/>
          </a:prstGeom>
          <a:solidFill>
            <a:srgbClr val="FFD700">
              <a:alpha val="2000"/>
            </a:srgbClr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750570" y="379095"/>
            <a:ext cx="10567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FF6B35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11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4420" y="37909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实验先锋流派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5805" y="692468"/>
            <a:ext cx="2716570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E8E0D5"/>
                </a:solidFill>
                <a:latin typeface="Arial"/>
                <a:ea typeface="Microsoft YaHei"/>
                <a:cs typeface="Arial"/>
              </a:rPr>
              <a:t>Olschinsky ·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59555" y="692468"/>
            <a:ext cx="1820608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850" b="1" dirty="0">
                <a:solidFill>
                  <a:srgbClr val="FFD700"/>
                </a:solidFill>
                <a:latin typeface="Arial"/>
                <a:ea typeface="Microsoft YaHei"/>
                <a:cs typeface="Arial"/>
              </a:rPr>
              <a:t>数字拼贴</a:t>
            </a:r>
          </a:p>
        </p:txBody>
      </p:sp>
      <p:sp>
        <p:nvSpPr>
          <p:cNvPr id="9" name="Rectangle 9"/>
          <p:cNvSpPr/>
          <p:nvPr/>
        </p:nvSpPr>
        <p:spPr>
          <a:xfrm>
            <a:off x="762000" y="1162050"/>
            <a:ext cx="114300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744855" y="1425892"/>
            <a:ext cx="380018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8E0D5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"通过元素堆积而非表面处理获得丰富质感"</a:t>
            </a:r>
          </a:p>
        </p:txBody>
      </p:sp>
      <p:sp>
        <p:nvSpPr>
          <p:cNvPr id="11" name="Freeform 11"/>
          <p:cNvSpPr/>
          <p:nvPr/>
        </p:nvSpPr>
        <p:spPr>
          <a:xfrm>
            <a:off x="762000" y="1762125"/>
            <a:ext cx="1238250" cy="266700"/>
          </a:xfrm>
          <a:custGeom>
            <a:avLst/>
            <a:gdLst/>
            <a:ahLst/>
            <a:cxnLst/>
            <a:rect l="l" t="t" r="r" b="b"/>
            <a:pathLst>
              <a:path w="1238250" h="2667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228600"/>
                </a:lnTo>
                <a:cubicBezTo>
                  <a:pt x="1238250" y="249642"/>
                  <a:pt x="1221192" y="266700"/>
                  <a:pt x="120015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6B35">
              <a:alpha val="12000"/>
            </a:srgbClr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1012746" y="1837849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6B35"/>
                </a:solidFill>
                <a:latin typeface="Arial"/>
                <a:ea typeface="Microsoft YaHei"/>
                <a:cs typeface="Arial"/>
              </a:rPr>
              <a:t>层叠复杂性</a:t>
            </a:r>
          </a:p>
        </p:txBody>
      </p:sp>
      <p:sp>
        <p:nvSpPr>
          <p:cNvPr id="13" name="Freeform 13"/>
          <p:cNvSpPr/>
          <p:nvPr/>
        </p:nvSpPr>
        <p:spPr>
          <a:xfrm>
            <a:off x="2114550" y="1762125"/>
            <a:ext cx="1238250" cy="266700"/>
          </a:xfrm>
          <a:custGeom>
            <a:avLst/>
            <a:gdLst/>
            <a:ahLst/>
            <a:cxnLst/>
            <a:rect l="l" t="t" r="r" b="b"/>
            <a:pathLst>
              <a:path w="1238250" h="2667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228600"/>
                </a:lnTo>
                <a:cubicBezTo>
                  <a:pt x="1238250" y="249642"/>
                  <a:pt x="1221192" y="266700"/>
                  <a:pt x="120015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D700">
              <a:alpha val="12000"/>
            </a:srgbClr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2365296" y="1837849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D700"/>
                </a:solidFill>
                <a:latin typeface="Arial"/>
                <a:ea typeface="Microsoft YaHei"/>
                <a:cs typeface="Arial"/>
              </a:rPr>
              <a:t>多信息平面</a:t>
            </a:r>
          </a:p>
        </p:txBody>
      </p:sp>
      <p:sp>
        <p:nvSpPr>
          <p:cNvPr id="15" name="Freeform 15"/>
          <p:cNvSpPr/>
          <p:nvPr/>
        </p:nvSpPr>
        <p:spPr>
          <a:xfrm>
            <a:off x="3467100" y="1762125"/>
            <a:ext cx="1238250" cy="266700"/>
          </a:xfrm>
          <a:custGeom>
            <a:avLst/>
            <a:gdLst/>
            <a:ahLst/>
            <a:cxnLst/>
            <a:rect l="l" t="t" r="r" b="b"/>
            <a:pathLst>
              <a:path w="1238250" h="266700">
                <a:moveTo>
                  <a:pt x="38100" y="0"/>
                </a:moveTo>
                <a:lnTo>
                  <a:pt x="1200150" y="0"/>
                </a:lnTo>
                <a:cubicBezTo>
                  <a:pt x="1221192" y="0"/>
                  <a:pt x="1238250" y="17058"/>
                  <a:pt x="1238250" y="38100"/>
                </a:cubicBezTo>
                <a:lnTo>
                  <a:pt x="1238250" y="228600"/>
                </a:lnTo>
                <a:cubicBezTo>
                  <a:pt x="1238250" y="249642"/>
                  <a:pt x="1221192" y="266700"/>
                  <a:pt x="120015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6B35">
              <a:alpha val="12000"/>
            </a:srgbClr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3717846" y="1837849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6B35"/>
                </a:solidFill>
                <a:latin typeface="Arial"/>
                <a:ea typeface="Microsoft YaHei"/>
                <a:cs typeface="Arial"/>
              </a:rPr>
              <a:t>半透明纵深</a:t>
            </a:r>
          </a:p>
        </p:txBody>
      </p:sp>
      <p:sp>
        <p:nvSpPr>
          <p:cNvPr id="17" name="Freeform 17"/>
          <p:cNvSpPr/>
          <p:nvPr/>
        </p:nvSpPr>
        <p:spPr>
          <a:xfrm>
            <a:off x="4819650" y="1762125"/>
            <a:ext cx="1143000" cy="266700"/>
          </a:xfrm>
          <a:custGeom>
            <a:avLst/>
            <a:gdLst/>
            <a:ahLst/>
            <a:cxnLst/>
            <a:rect l="l" t="t" r="r" b="b"/>
            <a:pathLst>
              <a:path w="1143000" h="266700">
                <a:moveTo>
                  <a:pt x="38100" y="0"/>
                </a:moveTo>
                <a:lnTo>
                  <a:pt x="1104900" y="0"/>
                </a:lnTo>
                <a:cubicBezTo>
                  <a:pt x="1125942" y="0"/>
                  <a:pt x="1143000" y="17058"/>
                  <a:pt x="1143000" y="38100"/>
                </a:cubicBezTo>
                <a:lnTo>
                  <a:pt x="1143000" y="228600"/>
                </a:lnTo>
                <a:cubicBezTo>
                  <a:pt x="1143000" y="249642"/>
                  <a:pt x="1125942" y="266700"/>
                  <a:pt x="11049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FD700">
              <a:alpha val="12000"/>
            </a:srgbClr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5093970" y="183784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D700"/>
                </a:solidFill>
                <a:latin typeface="Arial"/>
                <a:ea typeface="Microsoft YaHei"/>
                <a:cs typeface="Arial"/>
              </a:rPr>
              <a:t>氛围渐变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7712" y="245030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E8E0D5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8665" y="2744152"/>
            <a:ext cx="304771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多个 rect fill-opacity 0.05-0.15 创建纵深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8665" y="29918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不同大小的重叠文本块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8665" y="323945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内容块刻意延伸到安全边距外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48665" y="34871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渐变叠加创造氛围纵深</a:t>
            </a:r>
          </a:p>
        </p:txBody>
      </p:sp>
      <p:sp>
        <p:nvSpPr>
          <p:cNvPr id="24" name="Rectangle 24"/>
          <p:cNvSpPr/>
          <p:nvPr/>
        </p:nvSpPr>
        <p:spPr>
          <a:xfrm>
            <a:off x="5905500" y="2333625"/>
            <a:ext cx="5524500" cy="1809750"/>
          </a:xfrm>
          <a:prstGeom prst="rect">
            <a:avLst/>
          </a:prstGeom>
          <a:solidFill>
            <a:srgbClr val="1B2838"/>
          </a:solidFill>
          <a:ln w="4762">
            <a:solidFill>
              <a:srgbClr val="FF6B35">
                <a:alpha val="15000"/>
              </a:srgbClr>
            </a:solidFill>
          </a:ln>
        </p:spPr>
      </p:sp>
      <p:sp>
        <p:nvSpPr>
          <p:cNvPr id="25" name="TextBox 25"/>
          <p:cNvSpPr txBox="1"/>
          <p:nvPr/>
        </p:nvSpPr>
        <p:spPr>
          <a:xfrm>
            <a:off x="6085522" y="2482691"/>
            <a:ext cx="74390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FF6B35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层叠纵深演示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286500" y="2762250"/>
            <a:ext cx="1905000" cy="1143000"/>
          </a:xfrm>
          <a:prstGeom prst="rect">
            <a:avLst/>
          </a:prstGeom>
          <a:solidFill>
            <a:srgbClr val="FF6B35">
              <a:alpha val="8000"/>
            </a:srgbClr>
          </a:solidFill>
          <a:ln>
            <a:noFill/>
          </a:ln>
        </p:spPr>
      </p:sp>
      <p:sp>
        <p:nvSpPr>
          <p:cNvPr id="27" name="Rectangle 27"/>
          <p:cNvSpPr/>
          <p:nvPr/>
        </p:nvSpPr>
        <p:spPr>
          <a:xfrm>
            <a:off x="6858000" y="2952750"/>
            <a:ext cx="1905000" cy="952500"/>
          </a:xfrm>
          <a:prstGeom prst="rect">
            <a:avLst/>
          </a:prstGeom>
          <a:solidFill>
            <a:srgbClr val="FFD700">
              <a:alpha val="6000"/>
            </a:srgbClr>
          </a:solidFill>
          <a:ln>
            <a:noFill/>
          </a:ln>
        </p:spPr>
      </p:sp>
      <p:sp>
        <p:nvSpPr>
          <p:cNvPr id="28" name="Rectangle 28"/>
          <p:cNvSpPr/>
          <p:nvPr/>
        </p:nvSpPr>
        <p:spPr>
          <a:xfrm>
            <a:off x="7429500" y="2857500"/>
            <a:ext cx="1714500" cy="1047750"/>
          </a:xfrm>
          <a:prstGeom prst="rect">
            <a:avLst/>
          </a:prstGeom>
          <a:solidFill>
            <a:srgbClr val="FF6B35">
              <a:alpha val="10000"/>
            </a:srgbClr>
          </a:solidFill>
          <a:ln>
            <a:noFill/>
          </a:ln>
        </p:spPr>
      </p:sp>
      <p:sp>
        <p:nvSpPr>
          <p:cNvPr id="29" name="Rectangle 29"/>
          <p:cNvSpPr/>
          <p:nvPr/>
        </p:nvSpPr>
        <p:spPr>
          <a:xfrm>
            <a:off x="9525000" y="2667000"/>
            <a:ext cx="1524000" cy="1238250"/>
          </a:xfrm>
          <a:prstGeom prst="rect">
            <a:avLst/>
          </a:prstGeom>
          <a:solidFill>
            <a:srgbClr val="FFD700">
              <a:alpha val="5000"/>
            </a:srgbClr>
          </a:solidFill>
          <a:ln>
            <a:noFill/>
          </a:ln>
        </p:spPr>
      </p:sp>
      <p:sp>
        <p:nvSpPr>
          <p:cNvPr id="30" name="TextBox 30"/>
          <p:cNvSpPr txBox="1"/>
          <p:nvPr/>
        </p:nvSpPr>
        <p:spPr>
          <a:xfrm>
            <a:off x="8168640" y="3329940"/>
            <a:ext cx="804815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E8E0D5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Depth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700260" y="3299460"/>
            <a:ext cx="56502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6B35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layers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47712" y="445055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E8E0D5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8665" y="4744402"/>
            <a:ext cx="337742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创意行业演示 · 艺术/文化活动 · 品牌探索幻灯片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7712" y="5212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E8E0D5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8665" y="5506402"/>
            <a:ext cx="24726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3-4 种半透明颜色通过重叠创造纵深</a:t>
            </a:r>
          </a:p>
        </p:txBody>
      </p:sp>
      <p:sp>
        <p:nvSpPr>
          <p:cNvPr id="36" name="Ellipse 36"/>
          <p:cNvSpPr/>
          <p:nvPr/>
        </p:nvSpPr>
        <p:spPr>
          <a:xfrm>
            <a:off x="857250" y="5810250"/>
            <a:ext cx="190500" cy="190500"/>
          </a:xfrm>
          <a:prstGeom prst="ellipse">
            <a:avLst/>
          </a:prstGeom>
          <a:solidFill>
            <a:srgbClr val="1B2838"/>
          </a:solidFill>
          <a:ln w="9525">
            <a:solidFill>
              <a:srgbClr val="555555"/>
            </a:solidFill>
          </a:ln>
        </p:spPr>
      </p:sp>
      <p:sp>
        <p:nvSpPr>
          <p:cNvPr id="37" name="Ellipse 37"/>
          <p:cNvSpPr/>
          <p:nvPr/>
        </p:nvSpPr>
        <p:spPr>
          <a:xfrm>
            <a:off x="1190625" y="5810250"/>
            <a:ext cx="190500" cy="190500"/>
          </a:xfrm>
          <a:prstGeom prst="ellipse">
            <a:avLst/>
          </a:prstGeom>
          <a:solidFill>
            <a:srgbClr val="FF6B35">
              <a:alpha val="70000"/>
            </a:srgbClr>
          </a:solidFill>
          <a:ln>
            <a:noFill/>
          </a:ln>
        </p:spPr>
      </p:sp>
      <p:sp>
        <p:nvSpPr>
          <p:cNvPr id="38" name="Ellipse 38"/>
          <p:cNvSpPr/>
          <p:nvPr/>
        </p:nvSpPr>
        <p:spPr>
          <a:xfrm>
            <a:off x="1524000" y="5810250"/>
            <a:ext cx="190500" cy="190500"/>
          </a:xfrm>
          <a:prstGeom prst="ellipse">
            <a:avLst/>
          </a:prstGeom>
          <a:solidFill>
            <a:srgbClr val="FFD700">
              <a:alpha val="70000"/>
            </a:srgbClr>
          </a:solidFill>
          <a:ln>
            <a:noFill/>
          </a:ln>
        </p:spPr>
      </p:sp>
      <p:sp>
        <p:nvSpPr>
          <p:cNvPr id="39" name="TextBox 39"/>
          <p:cNvSpPr txBox="1"/>
          <p:nvPr/>
        </p:nvSpPr>
        <p:spPr>
          <a:xfrm>
            <a:off x="5892165" y="445865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461760" y="444246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★★☆☆☆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21868" y="44667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55555"/>
                </a:solidFill>
                <a:latin typeface="Arial"/>
                <a:ea typeface="Microsoft YaHei"/>
                <a:cs typeface="Arial"/>
              </a:rPr>
              <a:t>视觉丰富但可能过度刺激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24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AF5"/>
          </a:solidFill>
          <a:ln>
            <a:noFill/>
          </a:ln>
        </p:spPr>
      </p:sp>
      <p:sp>
        <p:nvSpPr>
          <p:cNvPr id="3" name="Line 3"/>
          <p:cNvSpPr/>
          <p:nvPr/>
        </p:nvSpPr>
        <p:spPr>
          <a:xfrm>
            <a:off x="1905000" y="1905000"/>
            <a:ext cx="2857500" cy="1428750"/>
          </a:xfrm>
          <a:custGeom>
            <a:avLst/>
            <a:gdLst/>
            <a:ahLst/>
            <a:cxnLst/>
            <a:rect l="l" t="t" r="r" b="b"/>
            <a:pathLst>
              <a:path w="2857500" h="1428750">
                <a:moveTo>
                  <a:pt x="0" y="0"/>
                </a:moveTo>
                <a:lnTo>
                  <a:pt x="2857500" y="1428750"/>
                </a:lnTo>
              </a:path>
            </a:pathLst>
          </a:custGeom>
          <a:noFill/>
          <a:ln w="4762">
            <a:solidFill>
              <a:srgbClr val="3D4F7C">
                <a:alpha val="15000"/>
              </a:srgbClr>
            </a:solidFill>
          </a:ln>
        </p:spPr>
      </p:sp>
      <p:sp>
        <p:nvSpPr>
          <p:cNvPr id="4" name="Ellipse 4"/>
          <p:cNvSpPr/>
          <p:nvPr/>
        </p:nvSpPr>
        <p:spPr>
          <a:xfrm>
            <a:off x="4733925" y="3305175"/>
            <a:ext cx="57150" cy="57150"/>
          </a:xfrm>
          <a:prstGeom prst="ellipse">
            <a:avLst/>
          </a:prstGeom>
          <a:solidFill>
            <a:srgbClr val="C4785B">
              <a:alpha val="30000"/>
            </a:srgbClr>
          </a:solidFill>
          <a:ln>
            <a:noFill/>
          </a:ln>
        </p:spPr>
      </p:sp>
      <p:sp>
        <p:nvSpPr>
          <p:cNvPr id="5" name="Line 5"/>
          <p:cNvSpPr/>
          <p:nvPr/>
        </p:nvSpPr>
        <p:spPr>
          <a:xfrm>
            <a:off x="4762500" y="2857500"/>
            <a:ext cx="1905000" cy="476250"/>
          </a:xfrm>
          <a:custGeom>
            <a:avLst/>
            <a:gdLst/>
            <a:ahLst/>
            <a:cxnLst/>
            <a:rect l="l" t="t" r="r" b="b"/>
            <a:pathLst>
              <a:path w="1905000" h="476250">
                <a:moveTo>
                  <a:pt x="0" y="476250"/>
                </a:moveTo>
                <a:lnTo>
                  <a:pt x="1905000" y="0"/>
                </a:lnTo>
              </a:path>
            </a:pathLst>
          </a:custGeom>
          <a:noFill/>
          <a:ln w="4762">
            <a:solidFill>
              <a:srgbClr val="3D4F7C">
                <a:alpha val="10000"/>
              </a:srgbClr>
            </a:solidFill>
          </a:ln>
        </p:spPr>
      </p:sp>
      <p:sp>
        <p:nvSpPr>
          <p:cNvPr id="6" name="Ellipse 6"/>
          <p:cNvSpPr/>
          <p:nvPr/>
        </p:nvSpPr>
        <p:spPr>
          <a:xfrm>
            <a:off x="6648450" y="2838450"/>
            <a:ext cx="38100" cy="38100"/>
          </a:xfrm>
          <a:prstGeom prst="ellipse">
            <a:avLst/>
          </a:prstGeom>
          <a:solidFill>
            <a:srgbClr val="3D4F7C">
              <a:alpha val="20000"/>
            </a:srgbClr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8458200" y="1409700"/>
            <a:ext cx="1345882" cy="182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0" dirty="0">
                <a:solidFill>
                  <a:srgbClr val="3D4F7C">
                    <a:alpha val="6000"/>
                  </a:srgbClr>
                </a:solidFill>
                <a:latin typeface="Arial"/>
                <a:ea typeface="Microsoft YaHei"/>
                <a:cs typeface="Arial"/>
              </a:rPr>
              <a:t>12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0660" y="3547110"/>
            <a:ext cx="2360962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200" b="1" dirty="0">
                <a:solidFill>
                  <a:srgbClr val="3D4F7C"/>
                </a:solidFill>
                <a:latin typeface="Arial"/>
                <a:ea typeface="Microsoft YaHei"/>
                <a:cs typeface="Arial"/>
              </a:rPr>
              <a:t>Takram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9235" y="4266248"/>
            <a:ext cx="1758315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rgbClr val="C4785B">
                    <a:alpha val="80000"/>
                  </a:srgbClr>
                </a:solidFill>
                <a:latin typeface="Arial"/>
                <a:ea typeface="Microsoft YaHei"/>
                <a:cs typeface="Arial"/>
              </a:rPr>
              <a:t>东方设计思维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1618" y="48477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D4F7C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东方哲学流派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10665" y="5220652"/>
            <a:ext cx="177488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D4F7C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EASTERN DESIGN THINKING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55530" y="5135880"/>
            <a:ext cx="617220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dirty="0">
                <a:solidFill>
                  <a:srgbClr val="3D4F7C">
                    <a:alpha val="6000"/>
                  </a:srgbClr>
                </a:solidFill>
                <a:latin typeface="Arial"/>
                <a:ea typeface="Microsoft YaHei"/>
                <a:cs typeface="Arial"/>
              </a:rPr>
              <a:t>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DDDDDD"/>
                </a:solidFill>
                <a:latin typeface="Arial"/>
                <a:ea typeface="Microsoft YaHei"/>
                <a:cs typeface="Arial"/>
              </a:rPr>
              <a:t>25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AF5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1131570" y="426720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C4785B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12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22070" y="426720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东方哲学流派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8710" y="803910"/>
            <a:ext cx="186970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3D4F7C"/>
                </a:solidFill>
                <a:latin typeface="Arial"/>
                <a:ea typeface="Microsoft YaHei"/>
                <a:cs typeface="Arial"/>
              </a:rPr>
              <a:t>Takram ·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04210" y="803910"/>
            <a:ext cx="255289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3D4F7C"/>
                </a:solidFill>
                <a:latin typeface="Arial"/>
                <a:ea typeface="Microsoft YaHei"/>
                <a:cs typeface="Arial"/>
              </a:rPr>
              <a:t>东方设计思维</a:t>
            </a:r>
          </a:p>
        </p:txBody>
      </p:sp>
      <p:sp>
        <p:nvSpPr>
          <p:cNvPr id="7" name="Line 7"/>
          <p:cNvSpPr/>
          <p:nvPr/>
        </p:nvSpPr>
        <p:spPr>
          <a:xfrm>
            <a:off x="1143000" y="1285875"/>
            <a:ext cx="1524000" cy="9525"/>
          </a:xfrm>
          <a:custGeom>
            <a:avLst/>
            <a:gdLst/>
            <a:ahLst/>
            <a:cxnLst/>
            <a:rect l="l" t="t" r="r" b="b"/>
            <a:pathLst>
              <a:path w="1524000" h="9525">
                <a:moveTo>
                  <a:pt x="0" y="0"/>
                </a:moveTo>
                <a:lnTo>
                  <a:pt x="1524000" y="0"/>
                </a:lnTo>
              </a:path>
            </a:pathLst>
          </a:custGeom>
          <a:noFill/>
          <a:ln w="9525">
            <a:solidFill>
              <a:srgbClr val="C4785B">
                <a:alpha val="40000"/>
              </a:srgbClr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1126808" y="1557814"/>
            <a:ext cx="303042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dirty="0">
                <a:solidFill>
                  <a:srgbClr val="3D4F7C">
                    <a:alpha val="65000"/>
                  </a:srgbClr>
                </a:solidFill>
                <a:latin typeface="Arial"/>
                <a:ea typeface="Microsoft YaHei"/>
                <a:cs typeface="Arial"/>
              </a:rPr>
              <a:t>"看起来像手绘但数学上精确的图解"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8712" y="2021681"/>
            <a:ext cx="366795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C4785B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技术与人文交汇 · 温暖的精确 · 間 (Ma) · 细描边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8712" y="264080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D4F7C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11" name="Line 11"/>
          <p:cNvSpPr/>
          <p:nvPr/>
        </p:nvSpPr>
        <p:spPr>
          <a:xfrm>
            <a:off x="1143000" y="2876550"/>
            <a:ext cx="3619500" cy="9525"/>
          </a:xfrm>
          <a:custGeom>
            <a:avLst/>
            <a:gdLst/>
            <a:ahLst/>
            <a:cxnLst/>
            <a:rect l="l" t="t" r="r" b="b"/>
            <a:pathLst>
              <a:path w="3619500" h="9525">
                <a:moveTo>
                  <a:pt x="0" y="0"/>
                </a:moveTo>
                <a:lnTo>
                  <a:pt x="3619500" y="0"/>
                </a:lnTo>
              </a:path>
            </a:pathLst>
          </a:custGeom>
          <a:noFill/>
          <a:ln w="4762">
            <a:solidFill>
              <a:srgbClr val="3D4F7C">
                <a:alpha val="10000"/>
              </a:srgbClr>
            </a:solidFill>
          </a:ln>
        </p:spPr>
      </p:sp>
      <p:sp>
        <p:nvSpPr>
          <p:cNvPr id="12" name="TextBox 12"/>
          <p:cNvSpPr txBox="1"/>
          <p:nvPr/>
        </p:nvSpPr>
        <p:spPr>
          <a:xfrm>
            <a:off x="1129665" y="3010852"/>
            <a:ext cx="168287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充裕留白 70%+ 页面面积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9665" y="3258502"/>
            <a:ext cx="229628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细描边连接线 stroke-width="1"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9665" y="3506152"/>
            <a:ext cx="208926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温暖背景色调 #FAFAF5 奶油色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9665" y="37538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文字以有意的不对称方式定位</a:t>
            </a:r>
          </a:p>
        </p:txBody>
      </p:sp>
      <p:sp>
        <p:nvSpPr>
          <p:cNvPr id="16" name="Line 16"/>
          <p:cNvSpPr/>
          <p:nvPr/>
        </p:nvSpPr>
        <p:spPr>
          <a:xfrm>
            <a:off x="6286500" y="2762250"/>
            <a:ext cx="1333500" cy="476250"/>
          </a:xfrm>
          <a:custGeom>
            <a:avLst/>
            <a:gdLst/>
            <a:ahLst/>
            <a:cxnLst/>
            <a:rect l="l" t="t" r="r" b="b"/>
            <a:pathLst>
              <a:path w="1333500" h="476250">
                <a:moveTo>
                  <a:pt x="0" y="0"/>
                </a:moveTo>
                <a:lnTo>
                  <a:pt x="1333500" y="476250"/>
                </a:lnTo>
              </a:path>
            </a:pathLst>
          </a:custGeom>
          <a:noFill/>
          <a:ln w="9525">
            <a:solidFill>
              <a:srgbClr val="3D4F7C">
                <a:alpha val="20000"/>
              </a:srgbClr>
            </a:solidFill>
          </a:ln>
        </p:spPr>
      </p:sp>
      <p:sp>
        <p:nvSpPr>
          <p:cNvPr id="17" name="Ellipse 17"/>
          <p:cNvSpPr/>
          <p:nvPr/>
        </p:nvSpPr>
        <p:spPr>
          <a:xfrm>
            <a:off x="7581900" y="3200400"/>
            <a:ext cx="76200" cy="76200"/>
          </a:xfrm>
          <a:prstGeom prst="ellipse">
            <a:avLst/>
          </a:prstGeom>
          <a:solidFill>
            <a:srgbClr val="C4785B">
              <a:alpha val="50000"/>
            </a:srgbClr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7751445" y="3188970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3D4F7C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技术</a:t>
            </a:r>
          </a:p>
        </p:txBody>
      </p:sp>
      <p:sp>
        <p:nvSpPr>
          <p:cNvPr id="19" name="Line 19"/>
          <p:cNvSpPr/>
          <p:nvPr/>
        </p:nvSpPr>
        <p:spPr>
          <a:xfrm>
            <a:off x="7620000" y="2952750"/>
            <a:ext cx="1333500" cy="285750"/>
          </a:xfrm>
          <a:custGeom>
            <a:avLst/>
            <a:gdLst/>
            <a:ahLst/>
            <a:cxnLst/>
            <a:rect l="l" t="t" r="r" b="b"/>
            <a:pathLst>
              <a:path w="1333500" h="285750">
                <a:moveTo>
                  <a:pt x="0" y="28575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3D4F7C">
                <a:alpha val="15000"/>
              </a:srgbClr>
            </a:solidFill>
          </a:ln>
        </p:spPr>
      </p:sp>
      <p:sp>
        <p:nvSpPr>
          <p:cNvPr id="20" name="Ellipse 20"/>
          <p:cNvSpPr/>
          <p:nvPr/>
        </p:nvSpPr>
        <p:spPr>
          <a:xfrm>
            <a:off x="8915400" y="2914650"/>
            <a:ext cx="76200" cy="76200"/>
          </a:xfrm>
          <a:prstGeom prst="ellipse">
            <a:avLst/>
          </a:prstGeom>
          <a:solidFill>
            <a:srgbClr val="C4785B">
              <a:alpha val="40000"/>
            </a:srgbClr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9084945" y="2903220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3D4F7C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人文</a:t>
            </a:r>
          </a:p>
        </p:txBody>
      </p:sp>
      <p:sp>
        <p:nvSpPr>
          <p:cNvPr id="22" name="Line 22"/>
          <p:cNvSpPr/>
          <p:nvPr/>
        </p:nvSpPr>
        <p:spPr>
          <a:xfrm>
            <a:off x="8953500" y="2952750"/>
            <a:ext cx="1333500" cy="476250"/>
          </a:xfrm>
          <a:custGeom>
            <a:avLst/>
            <a:gdLst/>
            <a:ahLst/>
            <a:cxnLst/>
            <a:rect l="l" t="t" r="r" b="b"/>
            <a:pathLst>
              <a:path w="1333500" h="476250">
                <a:moveTo>
                  <a:pt x="0" y="0"/>
                </a:moveTo>
                <a:lnTo>
                  <a:pt x="1333500" y="476250"/>
                </a:lnTo>
              </a:path>
            </a:pathLst>
          </a:custGeom>
          <a:noFill/>
          <a:ln w="9525">
            <a:solidFill>
              <a:srgbClr val="3D4F7C">
                <a:alpha val="20000"/>
              </a:srgbClr>
            </a:solidFill>
          </a:ln>
        </p:spPr>
      </p:sp>
      <p:sp>
        <p:nvSpPr>
          <p:cNvPr id="23" name="Ellipse 23"/>
          <p:cNvSpPr/>
          <p:nvPr/>
        </p:nvSpPr>
        <p:spPr>
          <a:xfrm>
            <a:off x="10239375" y="3381375"/>
            <a:ext cx="95250" cy="95250"/>
          </a:xfrm>
          <a:prstGeom prst="ellipse">
            <a:avLst/>
          </a:prstGeom>
          <a:solidFill>
            <a:srgbClr val="C4785B">
              <a:alpha val="60000"/>
            </a:srgbClr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10418445" y="3379470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C4785B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交汇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66710" y="3709035"/>
            <a:ext cx="46291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dirty="0">
                <a:solidFill>
                  <a:srgbClr val="3D4F7C">
                    <a:alpha val="6000"/>
                  </a:srgbClr>
                </a:solidFill>
                <a:latin typeface="Arial"/>
                <a:ea typeface="Microsoft YaHei"/>
                <a:cs typeface="Arial"/>
              </a:rPr>
              <a:t>間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466772" y="3911441"/>
            <a:ext cx="74390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D4F7C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空白承载意义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28712" y="4545806"/>
            <a:ext cx="105507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D4F7C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29665" y="4839652"/>
            <a:ext cx="283302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设计思维工作坊 · 创新战略 · 跨文化演示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28712" y="530780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3D4F7C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29665" y="5582602"/>
            <a:ext cx="219660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88888"/>
                </a:solidFill>
                <a:latin typeface="Arial"/>
                <a:ea typeface="Microsoft YaHei"/>
                <a:cs typeface="Arial"/>
              </a:rPr>
              <a:t>暖中性色 + 一个自然灵感强调色</a:t>
            </a:r>
          </a:p>
        </p:txBody>
      </p:sp>
      <p:sp>
        <p:nvSpPr>
          <p:cNvPr id="31" name="Ellipse 31"/>
          <p:cNvSpPr/>
          <p:nvPr/>
        </p:nvSpPr>
        <p:spPr>
          <a:xfrm>
            <a:off x="1238250" y="5857875"/>
            <a:ext cx="190500" cy="190500"/>
          </a:xfrm>
          <a:prstGeom prst="ellipse">
            <a:avLst/>
          </a:prstGeom>
          <a:solidFill>
            <a:srgbClr val="FAFAF5"/>
          </a:solidFill>
          <a:ln w="9525">
            <a:solidFill>
              <a:srgbClr val="DDDDDD"/>
            </a:solidFill>
          </a:ln>
        </p:spPr>
      </p:sp>
      <p:sp>
        <p:nvSpPr>
          <p:cNvPr id="32" name="TextBox 32"/>
          <p:cNvSpPr txBox="1"/>
          <p:nvPr/>
        </p:nvSpPr>
        <p:spPr>
          <a:xfrm>
            <a:off x="1495425" y="5919788"/>
            <a:ext cx="2381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奶油</a:t>
            </a:r>
          </a:p>
        </p:txBody>
      </p:sp>
      <p:sp>
        <p:nvSpPr>
          <p:cNvPr id="33" name="Ellipse 33"/>
          <p:cNvSpPr/>
          <p:nvPr/>
        </p:nvSpPr>
        <p:spPr>
          <a:xfrm>
            <a:off x="1905000" y="5857875"/>
            <a:ext cx="190500" cy="190500"/>
          </a:xfrm>
          <a:prstGeom prst="ellipse">
            <a:avLst/>
          </a:prstGeom>
          <a:solidFill>
            <a:srgbClr val="3D4F7C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2162175" y="5919788"/>
            <a:ext cx="2381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靛蓝</a:t>
            </a:r>
          </a:p>
        </p:txBody>
      </p:sp>
      <p:sp>
        <p:nvSpPr>
          <p:cNvPr id="35" name="Ellipse 35"/>
          <p:cNvSpPr/>
          <p:nvPr/>
        </p:nvSpPr>
        <p:spPr>
          <a:xfrm>
            <a:off x="2571750" y="5857875"/>
            <a:ext cx="190500" cy="190500"/>
          </a:xfrm>
          <a:prstGeom prst="ellipse">
            <a:avLst/>
          </a:prstGeom>
          <a:solidFill>
            <a:srgbClr val="C4785B"/>
          </a:solidFill>
          <a:ln>
            <a:noFill/>
          </a:ln>
        </p:spPr>
      </p:sp>
      <p:sp>
        <p:nvSpPr>
          <p:cNvPr id="36" name="TextBox 36"/>
          <p:cNvSpPr txBox="1"/>
          <p:nvPr/>
        </p:nvSpPr>
        <p:spPr>
          <a:xfrm>
            <a:off x="2828925" y="5919788"/>
            <a:ext cx="2381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赤陶</a:t>
            </a:r>
          </a:p>
        </p:txBody>
      </p:sp>
      <p:sp>
        <p:nvSpPr>
          <p:cNvPr id="37" name="Ellipse 37"/>
          <p:cNvSpPr/>
          <p:nvPr/>
        </p:nvSpPr>
        <p:spPr>
          <a:xfrm>
            <a:off x="3238500" y="5857875"/>
            <a:ext cx="190500" cy="190500"/>
          </a:xfrm>
          <a:prstGeom prst="ellipse">
            <a:avLst/>
          </a:prstGeom>
          <a:solidFill>
            <a:srgbClr val="5B7B4F"/>
          </a:solidFill>
          <a:ln>
            <a:noFill/>
          </a:ln>
        </p:spPr>
      </p:sp>
      <p:sp>
        <p:nvSpPr>
          <p:cNvPr id="38" name="TextBox 38"/>
          <p:cNvSpPr txBox="1"/>
          <p:nvPr/>
        </p:nvSpPr>
        <p:spPr>
          <a:xfrm>
            <a:off x="3495675" y="5919788"/>
            <a:ext cx="2381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苔藓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273165" y="455390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AAAAAA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842760" y="453771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★★★★☆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702868" y="456199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普遍优雅；思辨性内容尤其有力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DDDDDD"/>
                </a:solidFill>
                <a:latin typeface="Arial"/>
                <a:ea typeface="Microsoft YaHei"/>
                <a:cs typeface="Arial"/>
              </a:rPr>
              <a:t>26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6017490" y="2839402"/>
            <a:ext cx="1570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333333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13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48344" y="3469958"/>
            <a:ext cx="2495312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15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虚空即充盈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22608" y="426815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333333">
                    <a:alpha val="25000"/>
                  </a:srgbClr>
                </a:solidFill>
                <a:latin typeface="Arial"/>
                <a:ea typeface="Microsoft YaHei"/>
                <a:cs typeface="Arial"/>
              </a:rPr>
              <a:t>东方哲学流派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EEEEEE"/>
                </a:solidFill>
                <a:latin typeface="Arial"/>
                <a:ea typeface="Microsoft YaHei"/>
                <a:cs typeface="Arial"/>
              </a:rPr>
              <a:t>27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1513522" y="863441"/>
            <a:ext cx="98488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33333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13 · 东方哲学流派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93520" y="1645920"/>
            <a:ext cx="1993201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Kenya Hara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03045" y="2155508"/>
            <a:ext cx="1246822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333333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虚空即充盈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1140" y="3234690"/>
            <a:ext cx="1425892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333333"/>
                </a:solidFill>
                <a:latin typeface="Arial"/>
                <a:ea typeface="Microsoft YaHei"/>
                <a:cs typeface="Arial"/>
              </a:rPr>
              <a:t>空并非无物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1140" y="3615690"/>
            <a:ext cx="2937510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333333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而是承载可能性的容器。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0665" y="4553902"/>
            <a:ext cx="26796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33333">
                    <a:alpha val="35000"/>
                  </a:srgbClr>
                </a:solidFill>
                <a:latin typeface="Arial"/>
                <a:ea typeface="Microsoft YaHei"/>
                <a:cs typeface="Arial"/>
              </a:rPr>
              <a:t>白非空白 · 字体即雕塑 · 不展示的力量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0665" y="5220652"/>
            <a:ext cx="252631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33333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思想领导力 · 奢侈品牌 · 沉思型演示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0665" y="5792152"/>
            <a:ext cx="44838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FFB800">
                    <a:alpha val="60000"/>
                  </a:srgbClr>
                </a:solidFill>
                <a:latin typeface="Arial"/>
                <a:ea typeface="Microsoft YaHei"/>
                <a:cs typeface="Arial"/>
              </a:rPr>
              <a:t>★★★☆☆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11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EEEEEE"/>
                </a:solidFill>
                <a:latin typeface="Arial"/>
                <a:ea typeface="Microsoft YaHei"/>
                <a:cs typeface="Arial"/>
              </a:rPr>
              <a:t>28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D6C737A4-7465-2706-234C-43736210CB66}"/>
              </a:ext>
            </a:extLst>
          </p:cNvPr>
          <p:cNvSpPr/>
          <p:nvPr/>
        </p:nvSpPr>
        <p:spPr>
          <a:xfrm>
            <a:off x="6418897" y="3183732"/>
            <a:ext cx="1143000" cy="1143000"/>
          </a:xfrm>
          <a:prstGeom prst="rect">
            <a:avLst/>
          </a:prstGeom>
          <a:noFill/>
          <a:ln w="4762">
            <a:solidFill>
              <a:srgbClr val="333333">
                <a:alpha val="15000"/>
              </a:srgbClr>
            </a:solidFill>
          </a:ln>
        </p:spPr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581842D4-D217-DC16-65DB-679648918BC8}"/>
              </a:ext>
            </a:extLst>
          </p:cNvPr>
          <p:cNvSpPr txBox="1"/>
          <p:nvPr/>
        </p:nvSpPr>
        <p:spPr>
          <a:xfrm>
            <a:off x="6926103" y="4483894"/>
            <a:ext cx="128588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333333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空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4237DE21-F5C2-B57D-0C46-B7EFF596E1A4}"/>
              </a:ext>
            </a:extLst>
          </p:cNvPr>
          <p:cNvSpPr/>
          <p:nvPr/>
        </p:nvSpPr>
        <p:spPr>
          <a:xfrm>
            <a:off x="7942897" y="3183732"/>
            <a:ext cx="1143000" cy="1143000"/>
          </a:xfrm>
          <a:prstGeom prst="rect">
            <a:avLst/>
          </a:prstGeom>
          <a:solidFill>
            <a:srgbClr val="333333">
              <a:alpha val="4000"/>
            </a:srgbClr>
          </a:solidFill>
          <a:ln>
            <a:noFill/>
          </a:ln>
        </p:spPr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C2218A0A-B71C-4535-79AA-1883652844DB}"/>
              </a:ext>
            </a:extLst>
          </p:cNvPr>
          <p:cNvSpPr/>
          <p:nvPr/>
        </p:nvSpPr>
        <p:spPr>
          <a:xfrm>
            <a:off x="8038147" y="3278982"/>
            <a:ext cx="952500" cy="952500"/>
          </a:xfrm>
          <a:prstGeom prst="rect">
            <a:avLst/>
          </a:prstGeom>
          <a:solidFill>
            <a:srgbClr val="333333">
              <a:alpha val="4000"/>
            </a:srgbClr>
          </a:solidFill>
          <a:ln>
            <a:noFill/>
          </a:ln>
        </p:spPr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70FAC07-50EE-DBD1-4CC1-A763B206CACF}"/>
              </a:ext>
            </a:extLst>
          </p:cNvPr>
          <p:cNvSpPr/>
          <p:nvPr/>
        </p:nvSpPr>
        <p:spPr>
          <a:xfrm>
            <a:off x="8133397" y="3374232"/>
            <a:ext cx="762000" cy="762000"/>
          </a:xfrm>
          <a:prstGeom prst="rect">
            <a:avLst/>
          </a:prstGeom>
          <a:solidFill>
            <a:srgbClr val="333333">
              <a:alpha val="4000"/>
            </a:srgbClr>
          </a:solidFill>
          <a:ln>
            <a:noFill/>
          </a:ln>
        </p:spPr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46655D8F-FED0-17F7-D7BF-9DCCD1DA30E7}"/>
              </a:ext>
            </a:extLst>
          </p:cNvPr>
          <p:cNvSpPr txBox="1"/>
          <p:nvPr/>
        </p:nvSpPr>
        <p:spPr>
          <a:xfrm>
            <a:off x="8450103" y="4483894"/>
            <a:ext cx="128588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333333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满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D3660C58-4DC7-2666-F5EC-BE043AC6EB7B}"/>
              </a:ext>
            </a:extLst>
          </p:cNvPr>
          <p:cNvSpPr/>
          <p:nvPr/>
        </p:nvSpPr>
        <p:spPr>
          <a:xfrm>
            <a:off x="9466897" y="3183732"/>
            <a:ext cx="1143000" cy="1143000"/>
          </a:xfrm>
          <a:prstGeom prst="rect">
            <a:avLst/>
          </a:prstGeom>
          <a:noFill/>
          <a:ln w="9525">
            <a:solidFill>
              <a:srgbClr val="333333">
                <a:alpha val="20000"/>
              </a:srgbClr>
            </a:solidFill>
          </a:ln>
        </p:spPr>
      </p:sp>
      <p:sp>
        <p:nvSpPr>
          <p:cNvPr id="19" name="Ellipse 13">
            <a:extLst>
              <a:ext uri="{FF2B5EF4-FFF2-40B4-BE49-F238E27FC236}">
                <a16:creationId xmlns:a16="http://schemas.microsoft.com/office/drawing/2014/main" id="{5CBA0C44-CB4E-4DC8-5879-2866E9ACC2D4}"/>
              </a:ext>
            </a:extLst>
          </p:cNvPr>
          <p:cNvSpPr/>
          <p:nvPr/>
        </p:nvSpPr>
        <p:spPr>
          <a:xfrm>
            <a:off x="10009822" y="3726657"/>
            <a:ext cx="57150" cy="57150"/>
          </a:xfrm>
          <a:prstGeom prst="ellipse">
            <a:avLst/>
          </a:prstGeom>
          <a:solidFill>
            <a:srgbClr val="333333">
              <a:alpha val="15000"/>
            </a:srgbClr>
          </a:solidFill>
          <a:ln>
            <a:noFill/>
          </a:ln>
        </p:spPr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122E74E2-9CDF-9950-2F9D-418E492DDCA3}"/>
              </a:ext>
            </a:extLst>
          </p:cNvPr>
          <p:cNvSpPr txBox="1"/>
          <p:nvPr/>
        </p:nvSpPr>
        <p:spPr>
          <a:xfrm>
            <a:off x="9864566" y="4483894"/>
            <a:ext cx="347662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333333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可能性</a:t>
            </a:r>
          </a:p>
        </p:txBody>
      </p:sp>
      <p:sp>
        <p:nvSpPr>
          <p:cNvPr id="21" name="Line 15">
            <a:extLst>
              <a:ext uri="{FF2B5EF4-FFF2-40B4-BE49-F238E27FC236}">
                <a16:creationId xmlns:a16="http://schemas.microsoft.com/office/drawing/2014/main" id="{64DF8C53-8553-39AE-AE64-0A48BE713ED0}"/>
              </a:ext>
            </a:extLst>
          </p:cNvPr>
          <p:cNvSpPr/>
          <p:nvPr/>
        </p:nvSpPr>
        <p:spPr>
          <a:xfrm>
            <a:off x="7657147" y="3755232"/>
            <a:ext cx="190500" cy="9525"/>
          </a:xfrm>
          <a:custGeom>
            <a:avLst/>
            <a:gdLst/>
            <a:ahLst/>
            <a:cxnLst/>
            <a:rect l="l" t="t" r="r" b="b"/>
            <a:pathLst>
              <a:path w="190500" h="9525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2858">
            <a:solidFill>
              <a:srgbClr val="333333">
                <a:alpha val="20000"/>
              </a:srgbClr>
            </a:solidFill>
          </a:ln>
        </p:spPr>
      </p:sp>
      <p:sp>
        <p:nvSpPr>
          <p:cNvPr id="22" name="Line 16">
            <a:extLst>
              <a:ext uri="{FF2B5EF4-FFF2-40B4-BE49-F238E27FC236}">
                <a16:creationId xmlns:a16="http://schemas.microsoft.com/office/drawing/2014/main" id="{FBC795E8-81CC-1C55-72F0-61EBB7558953}"/>
              </a:ext>
            </a:extLst>
          </p:cNvPr>
          <p:cNvSpPr/>
          <p:nvPr/>
        </p:nvSpPr>
        <p:spPr>
          <a:xfrm>
            <a:off x="9181147" y="3755232"/>
            <a:ext cx="190500" cy="9525"/>
          </a:xfrm>
          <a:custGeom>
            <a:avLst/>
            <a:gdLst/>
            <a:ahLst/>
            <a:cxnLst/>
            <a:rect l="l" t="t" r="r" b="b"/>
            <a:pathLst>
              <a:path w="190500" h="9525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2858">
            <a:solidFill>
              <a:srgbClr val="333333">
                <a:alpha val="20000"/>
              </a:srgbClr>
            </a:solidFill>
          </a:ln>
        </p:spPr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31CCBE31-EA5E-460D-09EA-5DD97ED2FE69}"/>
              </a:ext>
            </a:extLst>
          </p:cNvPr>
          <p:cNvSpPr/>
          <p:nvPr/>
        </p:nvSpPr>
        <p:spPr>
          <a:xfrm>
            <a:off x="6418897" y="4993482"/>
            <a:ext cx="4381500" cy="952500"/>
          </a:xfrm>
          <a:prstGeom prst="rect">
            <a:avLst/>
          </a:prstGeom>
          <a:noFill/>
          <a:ln w="2858">
            <a:solidFill>
              <a:srgbClr val="333333">
                <a:alpha val="10000"/>
              </a:srgbClr>
            </a:solidFill>
          </a:ln>
        </p:spPr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97D00BC7-24F3-B7C6-4C95-E899482B89F9}"/>
              </a:ext>
            </a:extLst>
          </p:cNvPr>
          <p:cNvSpPr/>
          <p:nvPr/>
        </p:nvSpPr>
        <p:spPr>
          <a:xfrm>
            <a:off x="6418897" y="4993482"/>
            <a:ext cx="4162425" cy="95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ED83C4DB-B85D-C162-A1FD-AFB4C7F4504C}"/>
              </a:ext>
            </a:extLst>
          </p:cNvPr>
          <p:cNvSpPr/>
          <p:nvPr/>
        </p:nvSpPr>
        <p:spPr>
          <a:xfrm>
            <a:off x="10581322" y="4993482"/>
            <a:ext cx="219075" cy="952500"/>
          </a:xfrm>
          <a:prstGeom prst="rect">
            <a:avLst/>
          </a:prstGeom>
          <a:solidFill>
            <a:srgbClr val="333333">
              <a:alpha val="8000"/>
            </a:srgbClr>
          </a:solidFill>
          <a:ln>
            <a:noFill/>
          </a:ln>
        </p:spPr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DB16F7AF-C66C-5A01-FE02-B18E5FE039B5}"/>
              </a:ext>
            </a:extLst>
          </p:cNvPr>
          <p:cNvSpPr txBox="1"/>
          <p:nvPr/>
        </p:nvSpPr>
        <p:spPr>
          <a:xfrm>
            <a:off x="8079819" y="6103144"/>
            <a:ext cx="1059656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333333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白空间 95% : 内容 5%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46760" y="2537460"/>
            <a:ext cx="17945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2D2D2D">
                    <a:alpha val="30000"/>
                  </a:srgbClr>
                </a:solidFill>
                <a:latin typeface="Arial"/>
                <a:ea typeface="Microsoft YaHei"/>
                <a:cs typeface="Arial"/>
              </a:rPr>
              <a:t>14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6280" y="3040380"/>
            <a:ext cx="2510028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Fukasawa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1045" y="3727132"/>
            <a:ext cx="1246822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2D2D2D">
                    <a:alpha val="45000"/>
                  </a:srgbClr>
                </a:solidFill>
                <a:latin typeface="Arial"/>
                <a:ea typeface="Microsoft YaHei"/>
                <a:cs typeface="Arial"/>
              </a:rPr>
              <a:t>无意识设计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9618" y="425719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2D2D2D">
                    <a:alpha val="25000"/>
                  </a:srgbClr>
                </a:solidFill>
                <a:latin typeface="Arial"/>
                <a:ea typeface="Microsoft YaHei"/>
                <a:cs typeface="Arial"/>
              </a:rPr>
              <a:t>东方哲学流派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8665" y="4649152"/>
            <a:ext cx="124582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2D2D2D">
                    <a:alpha val="20000"/>
                  </a:srgbClr>
                </a:solidFill>
                <a:latin typeface="Arial"/>
                <a:ea typeface="Microsoft YaHei"/>
                <a:cs typeface="Arial"/>
              </a:rPr>
              <a:t>Without Thought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73980" y="637984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29</a:t>
            </a: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D87945A6-89B9-1CD7-69F8-FF93B19B10BE}"/>
              </a:ext>
            </a:extLst>
          </p:cNvPr>
          <p:cNvSpPr/>
          <p:nvPr/>
        </p:nvSpPr>
        <p:spPr>
          <a:xfrm>
            <a:off x="571500" y="381000"/>
            <a:ext cx="1905000" cy="114300"/>
          </a:xfrm>
          <a:custGeom>
            <a:avLst/>
            <a:gdLst/>
            <a:ahLst/>
            <a:cxnLst/>
            <a:rect l="l" t="t" r="r" b="b"/>
            <a:pathLst>
              <a:path w="1905000" h="114300">
                <a:moveTo>
                  <a:pt x="19050" y="0"/>
                </a:moveTo>
                <a:lnTo>
                  <a:pt x="1885950" y="0"/>
                </a:lnTo>
                <a:cubicBezTo>
                  <a:pt x="1896471" y="0"/>
                  <a:pt x="1905000" y="8529"/>
                  <a:pt x="1905000" y="19050"/>
                </a:cubicBezTo>
                <a:lnTo>
                  <a:pt x="1905000" y="95250"/>
                </a:lnTo>
                <a:cubicBezTo>
                  <a:pt x="1905000" y="105771"/>
                  <a:pt x="1896471" y="114300"/>
                  <a:pt x="1885950" y="114300"/>
                </a:cubicBezTo>
                <a:lnTo>
                  <a:pt x="19050" y="114300"/>
                </a:lnTo>
                <a:cubicBezTo>
                  <a:pt x="8529" y="114300"/>
                  <a:pt x="0" y="105771"/>
                  <a:pt x="0" y="952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9869E8C3-B7CA-EAF5-BAED-E0747F814957}"/>
              </a:ext>
            </a:extLst>
          </p:cNvPr>
          <p:cNvSpPr/>
          <p:nvPr/>
        </p:nvSpPr>
        <p:spPr>
          <a:xfrm>
            <a:off x="571500" y="590550"/>
            <a:ext cx="1333500" cy="76200"/>
          </a:xfrm>
          <a:custGeom>
            <a:avLst/>
            <a:gdLst/>
            <a:ahLst/>
            <a:cxnLst/>
            <a:rect l="l" t="t" r="r" b="b"/>
            <a:pathLst>
              <a:path w="1333500" h="76200">
                <a:moveTo>
                  <a:pt x="19050" y="0"/>
                </a:moveTo>
                <a:lnTo>
                  <a:pt x="1314450" y="0"/>
                </a:lnTo>
                <a:cubicBezTo>
                  <a:pt x="1324971" y="0"/>
                  <a:pt x="1333500" y="8529"/>
                  <a:pt x="1333500" y="19050"/>
                </a:cubicBezTo>
                <a:lnTo>
                  <a:pt x="1333500" y="57150"/>
                </a:lnTo>
                <a:cubicBezTo>
                  <a:pt x="1333500" y="67671"/>
                  <a:pt x="1324971" y="76200"/>
                  <a:pt x="1314450" y="76200"/>
                </a:cubicBezTo>
                <a:lnTo>
                  <a:pt x="19050" y="76200"/>
                </a:lnTo>
                <a:cubicBezTo>
                  <a:pt x="8529" y="76200"/>
                  <a:pt x="0" y="67671"/>
                  <a:pt x="0" y="571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5B79A507-CE96-8AD5-B60F-22ADBAEBD9F1}"/>
              </a:ext>
            </a:extLst>
          </p:cNvPr>
          <p:cNvSpPr/>
          <p:nvPr/>
        </p:nvSpPr>
        <p:spPr>
          <a:xfrm>
            <a:off x="9715500" y="381000"/>
            <a:ext cx="1905000" cy="114300"/>
          </a:xfrm>
          <a:custGeom>
            <a:avLst/>
            <a:gdLst/>
            <a:ahLst/>
            <a:cxnLst/>
            <a:rect l="l" t="t" r="r" b="b"/>
            <a:pathLst>
              <a:path w="1905000" h="114300">
                <a:moveTo>
                  <a:pt x="19050" y="0"/>
                </a:moveTo>
                <a:lnTo>
                  <a:pt x="1885950" y="0"/>
                </a:lnTo>
                <a:cubicBezTo>
                  <a:pt x="1896471" y="0"/>
                  <a:pt x="1905000" y="8529"/>
                  <a:pt x="1905000" y="19050"/>
                </a:cubicBezTo>
                <a:lnTo>
                  <a:pt x="1905000" y="95250"/>
                </a:lnTo>
                <a:cubicBezTo>
                  <a:pt x="1905000" y="105771"/>
                  <a:pt x="1896471" y="114300"/>
                  <a:pt x="1885950" y="114300"/>
                </a:cubicBezTo>
                <a:lnTo>
                  <a:pt x="19050" y="114300"/>
                </a:lnTo>
                <a:cubicBezTo>
                  <a:pt x="8529" y="114300"/>
                  <a:pt x="0" y="105771"/>
                  <a:pt x="0" y="952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68030BB8-CFFE-58AB-1FEC-0916A82A4F4C}"/>
              </a:ext>
            </a:extLst>
          </p:cNvPr>
          <p:cNvSpPr/>
          <p:nvPr/>
        </p:nvSpPr>
        <p:spPr>
          <a:xfrm>
            <a:off x="10287000" y="590550"/>
            <a:ext cx="1333500" cy="76200"/>
          </a:xfrm>
          <a:custGeom>
            <a:avLst/>
            <a:gdLst/>
            <a:ahLst/>
            <a:cxnLst/>
            <a:rect l="l" t="t" r="r" b="b"/>
            <a:pathLst>
              <a:path w="1333500" h="76200">
                <a:moveTo>
                  <a:pt x="19050" y="0"/>
                </a:moveTo>
                <a:lnTo>
                  <a:pt x="1314450" y="0"/>
                </a:lnTo>
                <a:cubicBezTo>
                  <a:pt x="1324971" y="0"/>
                  <a:pt x="1333500" y="8529"/>
                  <a:pt x="1333500" y="19050"/>
                </a:cubicBezTo>
                <a:lnTo>
                  <a:pt x="1333500" y="57150"/>
                </a:lnTo>
                <a:cubicBezTo>
                  <a:pt x="1333500" y="67671"/>
                  <a:pt x="1324971" y="76200"/>
                  <a:pt x="1314450" y="76200"/>
                </a:cubicBezTo>
                <a:lnTo>
                  <a:pt x="19050" y="76200"/>
                </a:lnTo>
                <a:cubicBezTo>
                  <a:pt x="8529" y="76200"/>
                  <a:pt x="0" y="67671"/>
                  <a:pt x="0" y="571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</p:sp>
      <p:sp>
        <p:nvSpPr>
          <p:cNvPr id="13" name="Line 7">
            <a:extLst>
              <a:ext uri="{FF2B5EF4-FFF2-40B4-BE49-F238E27FC236}">
                <a16:creationId xmlns:a16="http://schemas.microsoft.com/office/drawing/2014/main" id="{90B2F705-6FC5-71A9-67A3-CDA21BF5445B}"/>
              </a:ext>
            </a:extLst>
          </p:cNvPr>
          <p:cNvSpPr/>
          <p:nvPr/>
        </p:nvSpPr>
        <p:spPr>
          <a:xfrm>
            <a:off x="0" y="85725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9525">
            <a:solidFill>
              <a:srgbClr val="EEEEEE"/>
            </a:solidFill>
          </a:ln>
        </p:spPr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BA281F7-AF86-86D9-50AD-057DD198A201}"/>
              </a:ext>
            </a:extLst>
          </p:cNvPr>
          <p:cNvSpPr/>
          <p:nvPr/>
        </p:nvSpPr>
        <p:spPr>
          <a:xfrm>
            <a:off x="571500" y="1047750"/>
            <a:ext cx="1714500" cy="266700"/>
          </a:xfrm>
          <a:custGeom>
            <a:avLst/>
            <a:gdLst/>
            <a:ahLst/>
            <a:cxnLst/>
            <a:rect l="l" t="t" r="r" b="b"/>
            <a:pathLst>
              <a:path w="1714500" h="266700">
                <a:moveTo>
                  <a:pt x="38100" y="0"/>
                </a:moveTo>
                <a:lnTo>
                  <a:pt x="1676400" y="0"/>
                </a:lnTo>
                <a:cubicBezTo>
                  <a:pt x="1697442" y="0"/>
                  <a:pt x="1714500" y="17058"/>
                  <a:pt x="1714500" y="38100"/>
                </a:cubicBezTo>
                <a:lnTo>
                  <a:pt x="1714500" y="228600"/>
                </a:lnTo>
                <a:cubicBezTo>
                  <a:pt x="1714500" y="249642"/>
                  <a:pt x="1697442" y="266700"/>
                  <a:pt x="16764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1EE474BD-8413-6DBB-F662-693B4049C092}"/>
              </a:ext>
            </a:extLst>
          </p:cNvPr>
          <p:cNvSpPr/>
          <p:nvPr/>
        </p:nvSpPr>
        <p:spPr>
          <a:xfrm>
            <a:off x="571500" y="1409700"/>
            <a:ext cx="1714500" cy="266700"/>
          </a:xfrm>
          <a:custGeom>
            <a:avLst/>
            <a:gdLst/>
            <a:ahLst/>
            <a:cxnLst/>
            <a:rect l="l" t="t" r="r" b="b"/>
            <a:pathLst>
              <a:path w="1714500" h="266700">
                <a:moveTo>
                  <a:pt x="38100" y="0"/>
                </a:moveTo>
                <a:lnTo>
                  <a:pt x="1676400" y="0"/>
                </a:lnTo>
                <a:cubicBezTo>
                  <a:pt x="1697442" y="0"/>
                  <a:pt x="1714500" y="17058"/>
                  <a:pt x="1714500" y="38100"/>
                </a:cubicBezTo>
                <a:lnTo>
                  <a:pt x="1714500" y="228600"/>
                </a:lnTo>
                <a:cubicBezTo>
                  <a:pt x="1714500" y="249642"/>
                  <a:pt x="1697442" y="266700"/>
                  <a:pt x="16764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</p:spPr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DB9EDBF6-03E6-2ABD-AC76-E25B1E637DBA}"/>
              </a:ext>
            </a:extLst>
          </p:cNvPr>
          <p:cNvSpPr/>
          <p:nvPr/>
        </p:nvSpPr>
        <p:spPr>
          <a:xfrm>
            <a:off x="571500" y="1771650"/>
            <a:ext cx="1714500" cy="266700"/>
          </a:xfrm>
          <a:custGeom>
            <a:avLst/>
            <a:gdLst/>
            <a:ahLst/>
            <a:cxnLst/>
            <a:rect l="l" t="t" r="r" b="b"/>
            <a:pathLst>
              <a:path w="1714500" h="266700">
                <a:moveTo>
                  <a:pt x="38100" y="0"/>
                </a:moveTo>
                <a:lnTo>
                  <a:pt x="1676400" y="0"/>
                </a:lnTo>
                <a:cubicBezTo>
                  <a:pt x="1697442" y="0"/>
                  <a:pt x="1714500" y="17058"/>
                  <a:pt x="1714500" y="38100"/>
                </a:cubicBezTo>
                <a:lnTo>
                  <a:pt x="1714500" y="228600"/>
                </a:lnTo>
                <a:cubicBezTo>
                  <a:pt x="1714500" y="249642"/>
                  <a:pt x="1697442" y="266700"/>
                  <a:pt x="16764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5F5F5"/>
          </a:solidFill>
          <a:ln>
            <a:noFill/>
          </a:ln>
        </p:spPr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B09355A1-DCE9-A84A-BAA6-F181DFDC82BC}"/>
              </a:ext>
            </a:extLst>
          </p:cNvPr>
          <p:cNvSpPr/>
          <p:nvPr/>
        </p:nvSpPr>
        <p:spPr>
          <a:xfrm>
            <a:off x="571500" y="2133600"/>
            <a:ext cx="1714500" cy="266700"/>
          </a:xfrm>
          <a:custGeom>
            <a:avLst/>
            <a:gdLst/>
            <a:ahLst/>
            <a:cxnLst/>
            <a:rect l="l" t="t" r="r" b="b"/>
            <a:pathLst>
              <a:path w="1714500" h="266700">
                <a:moveTo>
                  <a:pt x="38100" y="0"/>
                </a:moveTo>
                <a:lnTo>
                  <a:pt x="1676400" y="0"/>
                </a:lnTo>
                <a:cubicBezTo>
                  <a:pt x="1697442" y="0"/>
                  <a:pt x="1714500" y="17058"/>
                  <a:pt x="1714500" y="38100"/>
                </a:cubicBezTo>
                <a:lnTo>
                  <a:pt x="1714500" y="228600"/>
                </a:lnTo>
                <a:cubicBezTo>
                  <a:pt x="1714500" y="249642"/>
                  <a:pt x="1697442" y="266700"/>
                  <a:pt x="1676400" y="266700"/>
                </a:cubicBezTo>
                <a:lnTo>
                  <a:pt x="38100" y="266700"/>
                </a:lnTo>
                <a:cubicBezTo>
                  <a:pt x="17058" y="266700"/>
                  <a:pt x="0" y="249642"/>
                  <a:pt x="0" y="2286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5F5F5"/>
          </a:solidFill>
          <a:ln>
            <a:noFill/>
          </a:ln>
        </p:spPr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6537BBA8-BF01-8D34-9FEA-538AB82AC302}"/>
              </a:ext>
            </a:extLst>
          </p:cNvPr>
          <p:cNvSpPr/>
          <p:nvPr/>
        </p:nvSpPr>
        <p:spPr>
          <a:xfrm>
            <a:off x="571500" y="6096000"/>
            <a:ext cx="762000" cy="57150"/>
          </a:xfrm>
          <a:custGeom>
            <a:avLst/>
            <a:gdLst/>
            <a:ahLst/>
            <a:cxnLst/>
            <a:rect l="l" t="t" r="r" b="b"/>
            <a:pathLst>
              <a:path w="762000" h="57150">
                <a:moveTo>
                  <a:pt x="28575" y="0"/>
                </a:moveTo>
                <a:lnTo>
                  <a:pt x="733425" y="0"/>
                </a:lnTo>
                <a:cubicBezTo>
                  <a:pt x="749207" y="0"/>
                  <a:pt x="762000" y="12793"/>
                  <a:pt x="762000" y="28575"/>
                </a:cubicBezTo>
                <a:lnTo>
                  <a:pt x="762000" y="28575"/>
                </a:lnTo>
                <a:cubicBezTo>
                  <a:pt x="762000" y="44357"/>
                  <a:pt x="749207" y="57150"/>
                  <a:pt x="733425" y="57150"/>
                </a:cubicBezTo>
                <a:lnTo>
                  <a:pt x="28575" y="57150"/>
                </a:lnTo>
                <a:cubicBezTo>
                  <a:pt x="12793" y="57150"/>
                  <a:pt x="0" y="44357"/>
                  <a:pt x="0" y="28575"/>
                </a:cubicBezTo>
                <a:lnTo>
                  <a:pt x="0" y="28575"/>
                </a:lnTo>
                <a:cubicBezTo>
                  <a:pt x="0" y="12793"/>
                  <a:pt x="12793" y="0"/>
                  <a:pt x="28575" y="0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275966D9-3B35-421F-E937-E8912D5C4546}"/>
              </a:ext>
            </a:extLst>
          </p:cNvPr>
          <p:cNvSpPr/>
          <p:nvPr/>
        </p:nvSpPr>
        <p:spPr>
          <a:xfrm>
            <a:off x="1524000" y="6096000"/>
            <a:ext cx="1143000" cy="57150"/>
          </a:xfrm>
          <a:custGeom>
            <a:avLst/>
            <a:gdLst/>
            <a:ahLst/>
            <a:cxnLst/>
            <a:rect l="l" t="t" r="r" b="b"/>
            <a:pathLst>
              <a:path w="1143000" h="57150">
                <a:moveTo>
                  <a:pt x="28575" y="0"/>
                </a:moveTo>
                <a:lnTo>
                  <a:pt x="1114425" y="0"/>
                </a:lnTo>
                <a:cubicBezTo>
                  <a:pt x="1130207" y="0"/>
                  <a:pt x="1143000" y="12793"/>
                  <a:pt x="1143000" y="28575"/>
                </a:cubicBezTo>
                <a:lnTo>
                  <a:pt x="1143000" y="28575"/>
                </a:lnTo>
                <a:cubicBezTo>
                  <a:pt x="1143000" y="44357"/>
                  <a:pt x="1130207" y="57150"/>
                  <a:pt x="1114425" y="57150"/>
                </a:cubicBezTo>
                <a:lnTo>
                  <a:pt x="28575" y="57150"/>
                </a:lnTo>
                <a:cubicBezTo>
                  <a:pt x="12793" y="57150"/>
                  <a:pt x="0" y="44357"/>
                  <a:pt x="0" y="28575"/>
                </a:cubicBezTo>
                <a:lnTo>
                  <a:pt x="0" y="28575"/>
                </a:lnTo>
                <a:cubicBezTo>
                  <a:pt x="0" y="12793"/>
                  <a:pt x="12793" y="0"/>
                  <a:pt x="28575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750570" y="360045"/>
            <a:ext cx="1345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4A90D9">
                    <a:alpha val="50000"/>
                  </a:srgbClr>
                </a:solidFill>
                <a:latin typeface="Arial"/>
                <a:ea typeface="Microsoft YaHei"/>
                <a:cs typeface="Arial"/>
              </a:rPr>
              <a:t>14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1070" y="360045"/>
            <a:ext cx="81153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东方哲学流派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9615" y="677228"/>
            <a:ext cx="4068366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Fukasawa · 无意识设计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6760" y="1280160"/>
            <a:ext cx="444703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2D2D2D">
                    <a:alpha val="55000"/>
                  </a:srgbClr>
                </a:solidFill>
                <a:latin typeface="Arial"/>
                <a:ea typeface="Microsoft YaHei"/>
                <a:cs typeface="Arial"/>
              </a:rPr>
              <a:t>"观众关注内容而非设计——不可见的匠心让一切毫不费力"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8665" y="1772602"/>
            <a:ext cx="386048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2D2D2D">
                    <a:alpha val="40000"/>
                  </a:srgbClr>
                </a:solidFill>
                <a:latin typeface="Arial"/>
                <a:ea typeface="Microsoft YaHei"/>
                <a:cs typeface="Arial"/>
              </a:rPr>
              <a:t>自然到不被注意 · 隐形匠心 · 功能=美学 · 无设计的设计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7712" y="2355056"/>
            <a:ext cx="10061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SVG 转化特征</a:t>
            </a:r>
          </a:p>
        </p:txBody>
      </p:sp>
      <p:sp>
        <p:nvSpPr>
          <p:cNvPr id="9" name="Rectangle 9"/>
          <p:cNvSpPr/>
          <p:nvPr/>
        </p:nvSpPr>
        <p:spPr>
          <a:xfrm>
            <a:off x="762000" y="2590800"/>
            <a:ext cx="47625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748665" y="27251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系统默认感的字体排印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665" y="297275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一致间距不引起注意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8665" y="32204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完全没有装饰元素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346805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仅位置和大小建立信息层次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7712" y="4069556"/>
            <a:ext cx="10061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PPT 最佳用途</a:t>
            </a:r>
          </a:p>
        </p:txBody>
      </p:sp>
      <p:sp>
        <p:nvSpPr>
          <p:cNvPr id="15" name="Rectangle 15"/>
          <p:cNvSpPr/>
          <p:nvPr/>
        </p:nvSpPr>
        <p:spPr>
          <a:xfrm>
            <a:off x="762000" y="4305300"/>
            <a:ext cx="47625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748665" y="4439602"/>
            <a:ext cx="252631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内部团队更新 · 项目评审 · 运营报告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891212" y="2355056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色彩策略</a:t>
            </a:r>
          </a:p>
        </p:txBody>
      </p:sp>
      <p:sp>
        <p:nvSpPr>
          <p:cNvPr id="18" name="Rectangle 18"/>
          <p:cNvSpPr/>
          <p:nvPr/>
        </p:nvSpPr>
        <p:spPr>
          <a:xfrm>
            <a:off x="5905500" y="2590800"/>
            <a:ext cx="53340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5892165" y="274415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隐形调色板：功能性颜色编码</a:t>
            </a:r>
          </a:p>
        </p:txBody>
      </p:sp>
      <p:sp>
        <p:nvSpPr>
          <p:cNvPr id="20" name="Freeform 20"/>
          <p:cNvSpPr/>
          <p:nvPr/>
        </p:nvSpPr>
        <p:spPr>
          <a:xfrm>
            <a:off x="5905500" y="3048000"/>
            <a:ext cx="1333500" cy="304800"/>
          </a:xfrm>
          <a:custGeom>
            <a:avLst/>
            <a:gdLst/>
            <a:ahLst/>
            <a:cxnLst/>
            <a:rect l="l" t="t" r="r" b="b"/>
            <a:pathLst>
              <a:path w="1333500" h="304800">
                <a:moveTo>
                  <a:pt x="38100" y="0"/>
                </a:moveTo>
                <a:lnTo>
                  <a:pt x="1295400" y="0"/>
                </a:lnTo>
                <a:cubicBezTo>
                  <a:pt x="1316442" y="0"/>
                  <a:pt x="1333500" y="17058"/>
                  <a:pt x="1333500" y="38100"/>
                </a:cubicBezTo>
                <a:lnTo>
                  <a:pt x="1333500" y="266700"/>
                </a:lnTo>
                <a:cubicBezTo>
                  <a:pt x="1333500" y="287742"/>
                  <a:pt x="1316442" y="304800"/>
                  <a:pt x="12954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5F5F5"/>
          </a:solidFill>
          <a:ln w="9525">
            <a:solidFill>
              <a:srgbClr val="E0E0E0"/>
            </a:solidFill>
          </a:ln>
        </p:spPr>
      </p:sp>
      <p:sp>
        <p:nvSpPr>
          <p:cNvPr id="21" name="Freeform 21"/>
          <p:cNvSpPr/>
          <p:nvPr/>
        </p:nvSpPr>
        <p:spPr>
          <a:xfrm>
            <a:off x="5981700" y="3124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0"/>
                </a:moveTo>
                <a:lnTo>
                  <a:pt x="133350" y="0"/>
                </a:lnTo>
                <a:cubicBezTo>
                  <a:pt x="143871" y="0"/>
                  <a:pt x="152400" y="8529"/>
                  <a:pt x="152400" y="19050"/>
                </a:cubicBezTo>
                <a:lnTo>
                  <a:pt x="152400" y="133350"/>
                </a:lnTo>
                <a:cubicBezTo>
                  <a:pt x="152400" y="143871"/>
                  <a:pt x="143871" y="152400"/>
                  <a:pt x="133350" y="152400"/>
                </a:cubicBezTo>
                <a:lnTo>
                  <a:pt x="19050" y="152400"/>
                </a:lnTo>
                <a:cubicBezTo>
                  <a:pt x="8529" y="152400"/>
                  <a:pt x="0" y="143871"/>
                  <a:pt x="0" y="1333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F5F5F5"/>
          </a:solidFill>
          <a:ln w="9525">
            <a:solidFill>
              <a:srgbClr val="CCCCCC"/>
            </a:solidFill>
          </a:ln>
        </p:spPr>
      </p:sp>
      <p:sp>
        <p:nvSpPr>
          <p:cNvPr id="22" name="TextBox 22"/>
          <p:cNvSpPr txBox="1"/>
          <p:nvPr/>
        </p:nvSpPr>
        <p:spPr>
          <a:xfrm>
            <a:off x="6199822" y="3168491"/>
            <a:ext cx="5029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浅灰背景</a:t>
            </a:r>
          </a:p>
        </p:txBody>
      </p:sp>
      <p:sp>
        <p:nvSpPr>
          <p:cNvPr id="23" name="Freeform 23"/>
          <p:cNvSpPr/>
          <p:nvPr/>
        </p:nvSpPr>
        <p:spPr>
          <a:xfrm>
            <a:off x="7353300" y="3048000"/>
            <a:ext cx="1333500" cy="304800"/>
          </a:xfrm>
          <a:custGeom>
            <a:avLst/>
            <a:gdLst/>
            <a:ahLst/>
            <a:cxnLst/>
            <a:rect l="l" t="t" r="r" b="b"/>
            <a:pathLst>
              <a:path w="1333500" h="304800">
                <a:moveTo>
                  <a:pt x="38100" y="0"/>
                </a:moveTo>
                <a:lnTo>
                  <a:pt x="1295400" y="0"/>
                </a:lnTo>
                <a:cubicBezTo>
                  <a:pt x="1316442" y="0"/>
                  <a:pt x="1333500" y="17058"/>
                  <a:pt x="1333500" y="38100"/>
                </a:cubicBezTo>
                <a:lnTo>
                  <a:pt x="1333500" y="266700"/>
                </a:lnTo>
                <a:cubicBezTo>
                  <a:pt x="1333500" y="287742"/>
                  <a:pt x="1316442" y="304800"/>
                  <a:pt x="12954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5F5F5"/>
          </a:solidFill>
          <a:ln w="9525">
            <a:solidFill>
              <a:srgbClr val="E0E0E0"/>
            </a:solidFill>
          </a:ln>
        </p:spPr>
      </p:sp>
      <p:sp>
        <p:nvSpPr>
          <p:cNvPr id="24" name="Freeform 24"/>
          <p:cNvSpPr/>
          <p:nvPr/>
        </p:nvSpPr>
        <p:spPr>
          <a:xfrm>
            <a:off x="7429500" y="3124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0"/>
                </a:moveTo>
                <a:lnTo>
                  <a:pt x="133350" y="0"/>
                </a:lnTo>
                <a:cubicBezTo>
                  <a:pt x="143871" y="0"/>
                  <a:pt x="152400" y="8529"/>
                  <a:pt x="152400" y="19050"/>
                </a:cubicBezTo>
                <a:lnTo>
                  <a:pt x="152400" y="133350"/>
                </a:lnTo>
                <a:cubicBezTo>
                  <a:pt x="152400" y="143871"/>
                  <a:pt x="143871" y="152400"/>
                  <a:pt x="133350" y="152400"/>
                </a:cubicBezTo>
                <a:lnTo>
                  <a:pt x="19050" y="152400"/>
                </a:lnTo>
                <a:cubicBezTo>
                  <a:pt x="8529" y="152400"/>
                  <a:pt x="0" y="143871"/>
                  <a:pt x="0" y="1333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2D2D2D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7647622" y="3168491"/>
            <a:ext cx="5029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深灰文字</a:t>
            </a:r>
          </a:p>
        </p:txBody>
      </p:sp>
      <p:sp>
        <p:nvSpPr>
          <p:cNvPr id="26" name="Freeform 26"/>
          <p:cNvSpPr/>
          <p:nvPr/>
        </p:nvSpPr>
        <p:spPr>
          <a:xfrm>
            <a:off x="8801100" y="3048000"/>
            <a:ext cx="1333500" cy="304800"/>
          </a:xfrm>
          <a:custGeom>
            <a:avLst/>
            <a:gdLst/>
            <a:ahLst/>
            <a:cxnLst/>
            <a:rect l="l" t="t" r="r" b="b"/>
            <a:pathLst>
              <a:path w="1333500" h="304800">
                <a:moveTo>
                  <a:pt x="38100" y="0"/>
                </a:moveTo>
                <a:lnTo>
                  <a:pt x="1295400" y="0"/>
                </a:lnTo>
                <a:cubicBezTo>
                  <a:pt x="1316442" y="0"/>
                  <a:pt x="1333500" y="17058"/>
                  <a:pt x="1333500" y="38100"/>
                </a:cubicBezTo>
                <a:lnTo>
                  <a:pt x="1333500" y="266700"/>
                </a:lnTo>
                <a:cubicBezTo>
                  <a:pt x="1333500" y="287742"/>
                  <a:pt x="1316442" y="304800"/>
                  <a:pt x="1295400" y="304800"/>
                </a:cubicBezTo>
                <a:lnTo>
                  <a:pt x="38100" y="304800"/>
                </a:lnTo>
                <a:cubicBezTo>
                  <a:pt x="17058" y="304800"/>
                  <a:pt x="0" y="287742"/>
                  <a:pt x="0" y="266700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F5F5F5"/>
          </a:solidFill>
          <a:ln w="9525">
            <a:solidFill>
              <a:srgbClr val="E0E0E0"/>
            </a:solidFill>
          </a:ln>
        </p:spPr>
      </p:sp>
      <p:sp>
        <p:nvSpPr>
          <p:cNvPr id="27" name="Freeform 27"/>
          <p:cNvSpPr/>
          <p:nvPr/>
        </p:nvSpPr>
        <p:spPr>
          <a:xfrm>
            <a:off x="8877300" y="3124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0"/>
                </a:moveTo>
                <a:lnTo>
                  <a:pt x="133350" y="0"/>
                </a:lnTo>
                <a:cubicBezTo>
                  <a:pt x="143871" y="0"/>
                  <a:pt x="152400" y="8529"/>
                  <a:pt x="152400" y="19050"/>
                </a:cubicBezTo>
                <a:lnTo>
                  <a:pt x="152400" y="133350"/>
                </a:lnTo>
                <a:cubicBezTo>
                  <a:pt x="152400" y="143871"/>
                  <a:pt x="143871" y="152400"/>
                  <a:pt x="133350" y="152400"/>
                </a:cubicBezTo>
                <a:lnTo>
                  <a:pt x="19050" y="152400"/>
                </a:lnTo>
                <a:cubicBezTo>
                  <a:pt x="8529" y="152400"/>
                  <a:pt x="0" y="143871"/>
                  <a:pt x="0" y="133350"/>
                </a:cubicBezTo>
                <a:lnTo>
                  <a:pt x="0" y="19050"/>
                </a:lnTo>
                <a:cubicBezTo>
                  <a:pt x="0" y="8529"/>
                  <a:pt x="8529" y="0"/>
                  <a:pt x="19050" y="0"/>
                </a:cubicBezTo>
                <a:close/>
              </a:path>
            </a:pathLst>
          </a:custGeom>
          <a:solidFill>
            <a:srgbClr val="4A90D9"/>
          </a:solidFill>
          <a:ln>
            <a:noFill/>
          </a:ln>
        </p:spPr>
      </p:sp>
      <p:sp>
        <p:nvSpPr>
          <p:cNvPr id="28" name="TextBox 28"/>
          <p:cNvSpPr txBox="1"/>
          <p:nvPr/>
        </p:nvSpPr>
        <p:spPr>
          <a:xfrm>
            <a:off x="9095422" y="3168491"/>
            <a:ext cx="3824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功能蓝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93118" y="3609499"/>
            <a:ext cx="16267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蓝=链接 绿=正面 红=警报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891212" y="4069556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2D2D2D"/>
                </a:solidFill>
                <a:latin typeface="Arial"/>
                <a:ea typeface="Microsoft YaHei"/>
                <a:cs typeface="Arial"/>
              </a:rPr>
              <a:t>代表作品</a:t>
            </a:r>
          </a:p>
        </p:txBody>
      </p:sp>
      <p:sp>
        <p:nvSpPr>
          <p:cNvPr id="31" name="Rectangle 31"/>
          <p:cNvSpPr/>
          <p:nvPr/>
        </p:nvSpPr>
        <p:spPr>
          <a:xfrm>
            <a:off x="5905500" y="4305300"/>
            <a:ext cx="5334000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5892165" y="4439602"/>
            <a:ext cx="286369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Naoto Fukasawa 产品设计 · ±0 品牌设计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48665" y="522065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99999"/>
                </a:solidFill>
                <a:latin typeface="Arial"/>
                <a:ea typeface="Microsoft YaHei"/>
                <a:cs typeface="Arial"/>
              </a:rPr>
              <a:t>适配性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8260" y="5204460"/>
            <a:ext cx="5124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FFB800"/>
                </a:solidFill>
                <a:latin typeface="Arial"/>
                <a:ea typeface="Microsoft YaHei"/>
                <a:cs typeface="Arial"/>
              </a:rPr>
              <a:t>★★★★★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178368" y="5228749"/>
            <a:ext cx="190442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BBBBB"/>
                </a:solidFill>
                <a:latin typeface="Arial"/>
                <a:ea typeface="Microsoft YaHei"/>
                <a:cs typeface="Arial"/>
              </a:rPr>
              <a:t>"无设计的设计"——适用于一切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273980" y="64750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30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27710" y="518160"/>
            <a:ext cx="4209098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如何选择你的设计哲学</a:t>
            </a:r>
          </a:p>
        </p:txBody>
      </p:sp>
      <p:sp>
        <p:nvSpPr>
          <p:cNvPr id="5" name="Rectangle 5"/>
          <p:cNvSpPr/>
          <p:nvPr/>
        </p:nvSpPr>
        <p:spPr>
          <a:xfrm>
            <a:off x="762000" y="1005050"/>
            <a:ext cx="1143000" cy="28575"/>
          </a:xfrm>
          <a:prstGeom prst="rect">
            <a:avLst/>
          </a:prstGeom>
          <a:solidFill>
            <a:srgbClr val="FFD100"/>
          </a:solidFill>
          <a:ln>
            <a:noFill/>
          </a:ln>
        </p:spPr>
      </p:sp>
      <p:sp>
        <p:nvSpPr>
          <p:cNvPr id="6" name="Freeform 6"/>
          <p:cNvSpPr/>
          <p:nvPr/>
        </p:nvSpPr>
        <p:spPr>
          <a:xfrm>
            <a:off x="762000" y="1228399"/>
            <a:ext cx="3429000" cy="381000"/>
          </a:xfrm>
          <a:custGeom>
            <a:avLst/>
            <a:gdLst/>
            <a:ahLst/>
            <a:cxnLst/>
            <a:rect l="l" t="t" r="r" b="b"/>
            <a:pathLst>
              <a:path w="3429000" h="381000">
                <a:moveTo>
                  <a:pt x="76200" y="0"/>
                </a:moveTo>
                <a:lnTo>
                  <a:pt x="3352800" y="0"/>
                </a:lnTo>
                <a:cubicBezTo>
                  <a:pt x="3394884" y="0"/>
                  <a:pt x="3429000" y="34116"/>
                  <a:pt x="3429000" y="76200"/>
                </a:cubicBezTo>
                <a:lnTo>
                  <a:pt x="3429000" y="304800"/>
                </a:lnTo>
                <a:cubicBezTo>
                  <a:pt x="3429000" y="346884"/>
                  <a:pt x="3394884" y="381000"/>
                  <a:pt x="3352800" y="381000"/>
                </a:cubicBezTo>
                <a:lnTo>
                  <a:pt x="76200" y="381000"/>
                </a:lnTo>
                <a:cubicBezTo>
                  <a:pt x="34116" y="381000"/>
                  <a:pt x="0" y="346884"/>
                  <a:pt x="0" y="30480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solidFill>
            <a:srgbClr val="FFD100">
              <a:alpha val="12000"/>
            </a:srgbClr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2030909" y="1354605"/>
            <a:ext cx="89118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按受众选择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0118" y="1751798"/>
            <a:ext cx="94430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高管 / 董事会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1070" y="1950394"/>
            <a:ext cx="1987963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Pentagram · Build · Kenya Hara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18" y="2266148"/>
            <a:ext cx="139286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数据分析师 / 工程师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070" y="2464744"/>
            <a:ext cx="229028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Fathom · Tufte · Müller-Brockmann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18" y="2780498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客户 / 外部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1070" y="2979094"/>
            <a:ext cx="151476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Apple · Notion · Takram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18" y="3294848"/>
            <a:ext cx="109382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创意 / 设计团队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1070" y="3493444"/>
            <a:ext cx="22048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Sagmeister · Olschinsky · Field.io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18" y="3809198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通用 / 内部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1070" y="4007794"/>
            <a:ext cx="179079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Fukasawa · Notion · Fathom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0118" y="4323548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美团内部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1070" y="4522144"/>
            <a:ext cx="2106263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Meituan · Fukasawa · Pentagram</a:t>
            </a:r>
          </a:p>
        </p:txBody>
      </p:sp>
      <p:sp>
        <p:nvSpPr>
          <p:cNvPr id="20" name="Freeform 20"/>
          <p:cNvSpPr/>
          <p:nvPr/>
        </p:nvSpPr>
        <p:spPr>
          <a:xfrm>
            <a:off x="4381500" y="1228399"/>
            <a:ext cx="3429000" cy="381000"/>
          </a:xfrm>
          <a:custGeom>
            <a:avLst/>
            <a:gdLst/>
            <a:ahLst/>
            <a:cxnLst/>
            <a:rect l="l" t="t" r="r" b="b"/>
            <a:pathLst>
              <a:path w="3429000" h="381000">
                <a:moveTo>
                  <a:pt x="76200" y="0"/>
                </a:moveTo>
                <a:lnTo>
                  <a:pt x="3352800" y="0"/>
                </a:lnTo>
                <a:cubicBezTo>
                  <a:pt x="3394884" y="0"/>
                  <a:pt x="3429000" y="34116"/>
                  <a:pt x="3429000" y="76200"/>
                </a:cubicBezTo>
                <a:lnTo>
                  <a:pt x="3429000" y="304800"/>
                </a:lnTo>
                <a:cubicBezTo>
                  <a:pt x="3429000" y="346884"/>
                  <a:pt x="3394884" y="381000"/>
                  <a:pt x="3352800" y="381000"/>
                </a:cubicBezTo>
                <a:lnTo>
                  <a:pt x="76200" y="381000"/>
                </a:lnTo>
                <a:cubicBezTo>
                  <a:pt x="34116" y="381000"/>
                  <a:pt x="0" y="346884"/>
                  <a:pt x="0" y="30480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solidFill>
            <a:srgbClr val="FFD100">
              <a:alpha val="12000"/>
            </a:srgbClr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5477887" y="1354605"/>
            <a:ext cx="123622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按内容类型选择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59618" y="1751798"/>
            <a:ext cx="92187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数据密集报告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60570" y="1950394"/>
            <a:ext cx="229028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Fathom · Tufte · Müller-Brockmann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59618" y="2266148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产品发布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60570" y="2464744"/>
            <a:ext cx="207997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Apple · Field.io · Build · Meituan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59618" y="2780498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战略 / 愿景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60570" y="2979094"/>
            <a:ext cx="215226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Pentagram · Takram · Kenya Hara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59618" y="3294848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培训 / 教育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60570" y="3493444"/>
            <a:ext cx="247430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Notion · Fukasawa · Müller-Brockmann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59618" y="3809198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品牌 / 创意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60570" y="4007794"/>
            <a:ext cx="255317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Sagmeister · Olschinsky · Instrumental</a:t>
            </a:r>
          </a:p>
        </p:txBody>
      </p:sp>
      <p:sp>
        <p:nvSpPr>
          <p:cNvPr id="34" name="Freeform 34"/>
          <p:cNvSpPr/>
          <p:nvPr/>
        </p:nvSpPr>
        <p:spPr>
          <a:xfrm>
            <a:off x="8001000" y="1228399"/>
            <a:ext cx="3429000" cy="381000"/>
          </a:xfrm>
          <a:custGeom>
            <a:avLst/>
            <a:gdLst/>
            <a:ahLst/>
            <a:cxnLst/>
            <a:rect l="l" t="t" r="r" b="b"/>
            <a:pathLst>
              <a:path w="3429000" h="381000">
                <a:moveTo>
                  <a:pt x="76200" y="0"/>
                </a:moveTo>
                <a:lnTo>
                  <a:pt x="3352800" y="0"/>
                </a:lnTo>
                <a:cubicBezTo>
                  <a:pt x="3394884" y="0"/>
                  <a:pt x="3429000" y="34116"/>
                  <a:pt x="3429000" y="76200"/>
                </a:cubicBezTo>
                <a:lnTo>
                  <a:pt x="3429000" y="304800"/>
                </a:lnTo>
                <a:cubicBezTo>
                  <a:pt x="3429000" y="346884"/>
                  <a:pt x="3394884" y="381000"/>
                  <a:pt x="3352800" y="381000"/>
                </a:cubicBezTo>
                <a:lnTo>
                  <a:pt x="76200" y="381000"/>
                </a:lnTo>
                <a:cubicBezTo>
                  <a:pt x="34116" y="381000"/>
                  <a:pt x="0" y="346884"/>
                  <a:pt x="0" y="304800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solidFill>
            <a:srgbClr val="FFD100">
              <a:alpha val="12000"/>
            </a:srgbClr>
          </a:solidFill>
          <a:ln>
            <a:noFill/>
          </a:ln>
        </p:spPr>
      </p:sp>
      <p:sp>
        <p:nvSpPr>
          <p:cNvPr id="35" name="TextBox 35"/>
          <p:cNvSpPr txBox="1"/>
          <p:nvPr/>
        </p:nvSpPr>
        <p:spPr>
          <a:xfrm>
            <a:off x="9269909" y="1354605"/>
            <a:ext cx="89118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按风格映射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179118" y="1751798"/>
            <a:ext cx="9144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通用灵活 (A)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80070" y="1950394"/>
            <a:ext cx="177107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Apple · Notion · Sagmeister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180070" y="2140894"/>
            <a:ext cx="115328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Field.io · Meituan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179118" y="2489033"/>
            <a:ext cx="9144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通用咨询 (B)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180070" y="2687629"/>
            <a:ext cx="177765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Fathom · Müller-Brockmann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180070" y="2878129"/>
            <a:ext cx="62750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Fukasawa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179118" y="3268835"/>
            <a:ext cx="9144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顶级咨询 (C)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80070" y="3467431"/>
            <a:ext cx="16593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66666"/>
                </a:solidFill>
                <a:latin typeface="Arial"/>
                <a:ea typeface="Microsoft YaHei"/>
                <a:cs typeface="Arial"/>
              </a:rPr>
              <a:t>Pentagram · Tufte · Build</a:t>
            </a:r>
          </a:p>
        </p:txBody>
      </p:sp>
      <p:sp>
        <p:nvSpPr>
          <p:cNvPr id="44" name="Freeform 44"/>
          <p:cNvSpPr/>
          <p:nvPr/>
        </p:nvSpPr>
        <p:spPr>
          <a:xfrm>
            <a:off x="762000" y="5238750"/>
            <a:ext cx="10668000" cy="762000"/>
          </a:xfrm>
          <a:custGeom>
            <a:avLst/>
            <a:gdLst/>
            <a:ahLst/>
            <a:cxnLst/>
            <a:rect l="l" t="t" r="r" b="b"/>
            <a:pathLst>
              <a:path w="10668000" h="762000">
                <a:moveTo>
                  <a:pt x="114300" y="0"/>
                </a:moveTo>
                <a:lnTo>
                  <a:pt x="10553700" y="0"/>
                </a:lnTo>
                <a:cubicBezTo>
                  <a:pt x="10616826" y="0"/>
                  <a:pt x="10668000" y="51174"/>
                  <a:pt x="10668000" y="114300"/>
                </a:cubicBezTo>
                <a:lnTo>
                  <a:pt x="10668000" y="647700"/>
                </a:lnTo>
                <a:cubicBezTo>
                  <a:pt x="10668000" y="710826"/>
                  <a:pt x="10616826" y="762000"/>
                  <a:pt x="10553700" y="762000"/>
                </a:cubicBezTo>
                <a:lnTo>
                  <a:pt x="114300" y="762000"/>
                </a:lnTo>
                <a:cubicBezTo>
                  <a:pt x="51174" y="762000"/>
                  <a:pt x="0" y="710826"/>
                  <a:pt x="0" y="647700"/>
                </a:cubicBez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</p:sp>
      <p:sp>
        <p:nvSpPr>
          <p:cNvPr id="45" name="TextBox 45"/>
          <p:cNvSpPr txBox="1"/>
          <p:nvPr/>
        </p:nvSpPr>
        <p:spPr>
          <a:xfrm>
            <a:off x="1145605" y="5387947"/>
            <a:ext cx="2832507" cy="2539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r>
              <a:rPr lang="zh-CN" sz="1650" b="1" dirty="0">
                <a:solidFill>
                  <a:srgbClr val="000000"/>
                </a:solidFill>
                <a:latin typeface="Arial"/>
                <a:ea typeface="Microsoft YaHei"/>
                <a:cs typeface="Arial"/>
              </a:rPr>
              <a:t>15 种哲学，找到你的那一种。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45605" y="5698397"/>
            <a:ext cx="4578176" cy="1615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r>
              <a:rPr lang="zh-CN" sz="1050" dirty="0">
                <a:solidFill>
                  <a:srgbClr val="000000">
                    <a:alpha val="45000"/>
                  </a:srgbClr>
                </a:solidFill>
                <a:latin typeface="Arial"/>
                <a:ea typeface="Microsoft YaHei"/>
                <a:cs typeface="Arial"/>
              </a:rPr>
              <a:t>没有最好的设计，只有最适合的设计。选择与你的受众和内容最契合的哲学。</a:t>
            </a:r>
          </a:p>
        </p:txBody>
      </p:sp>
      <p:sp>
        <p:nvSpPr>
          <p:cNvPr id="47" name="Rectangle 47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8" name="Rectangle 48"/>
          <p:cNvSpPr/>
          <p:nvPr/>
        </p:nvSpPr>
        <p:spPr>
          <a:xfrm>
            <a:off x="0" y="6477000"/>
            <a:ext cx="12192000" cy="9525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49" name="Freeform 49"/>
          <p:cNvSpPr/>
          <p:nvPr/>
        </p:nvSpPr>
        <p:spPr>
          <a:xfrm>
            <a:off x="571500" y="6572250"/>
            <a:ext cx="209550" cy="209550"/>
          </a:xfrm>
          <a:custGeom>
            <a:avLst/>
            <a:gdLst/>
            <a:ahLst/>
            <a:cxnLst/>
            <a:rect l="l" t="t" r="r" b="b"/>
            <a:pathLst>
              <a:path w="209550" h="209550">
                <a:moveTo>
                  <a:pt x="57150" y="0"/>
                </a:moveTo>
                <a:lnTo>
                  <a:pt x="152400" y="0"/>
                </a:lnTo>
                <a:cubicBezTo>
                  <a:pt x="183963" y="0"/>
                  <a:pt x="209550" y="25587"/>
                  <a:pt x="209550" y="57150"/>
                </a:cubicBezTo>
                <a:lnTo>
                  <a:pt x="209550" y="152400"/>
                </a:lnTo>
                <a:cubicBezTo>
                  <a:pt x="209550" y="183963"/>
                  <a:pt x="183963" y="209550"/>
                  <a:pt x="152400" y="209550"/>
                </a:cubicBezTo>
                <a:lnTo>
                  <a:pt x="57150" y="209550"/>
                </a:lnTo>
                <a:cubicBezTo>
                  <a:pt x="25587" y="209550"/>
                  <a:pt x="0" y="183963"/>
                  <a:pt x="0" y="152400"/>
                </a:cubicBez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close/>
              </a:path>
            </a:pathLst>
          </a:custGeom>
          <a:solidFill>
            <a:srgbClr val="FFD100"/>
          </a:solidFill>
          <a:ln>
            <a:noFill/>
          </a:ln>
        </p:spPr>
      </p:sp>
      <p:sp>
        <p:nvSpPr>
          <p:cNvPr id="50" name="TextBox 50"/>
          <p:cNvSpPr txBox="1"/>
          <p:nvPr/>
        </p:nvSpPr>
        <p:spPr>
          <a:xfrm>
            <a:off x="845820" y="6627495"/>
            <a:ext cx="384721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000000">
                    <a:alpha val="35000"/>
                  </a:srgbClr>
                </a:solidFill>
                <a:latin typeface="Arial"/>
                <a:ea typeface="Microsoft YaHei"/>
                <a:cs typeface="Arial"/>
              </a:rPr>
              <a:t>mu-</a:t>
            </a:r>
            <a:r>
              <a:rPr lang="en-US" altLang="zh-CN" sz="900" dirty="0" err="1">
                <a:solidFill>
                  <a:srgbClr val="000000">
                    <a:alpha val="35000"/>
                  </a:srgbClr>
                </a:solidFill>
                <a:latin typeface="Arial"/>
                <a:ea typeface="Microsoft YaHei"/>
                <a:cs typeface="Arial"/>
              </a:rPr>
              <a:t>i</a:t>
            </a:r>
            <a:r>
              <a:rPr lang="zh-CN" sz="900" dirty="0">
                <a:solidFill>
                  <a:srgbClr val="000000">
                    <a:alpha val="35000"/>
                  </a:srgbClr>
                </a:solidFill>
                <a:latin typeface="Arial"/>
                <a:ea typeface="Microsoft YaHei"/>
                <a:cs typeface="Arial"/>
              </a:rPr>
              <a:t>ppt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1273980" y="6627495"/>
            <a:ext cx="16744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CCCCCC"/>
                </a:solidFill>
                <a:latin typeface="Arial"/>
                <a:ea typeface="Microsoft YaHei"/>
                <a:cs typeface="Arial"/>
              </a:rPr>
              <a:t>33</a:t>
            </a: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93C5DA3C-D284-7669-D77D-6E67EFECBC46}"/>
              </a:ext>
            </a:extLst>
          </p:cNvPr>
          <p:cNvGrpSpPr/>
          <p:nvPr/>
        </p:nvGrpSpPr>
        <p:grpSpPr>
          <a:xfrm>
            <a:off x="8011611" y="4013359"/>
            <a:ext cx="2825116" cy="2289810"/>
            <a:chOff x="835342" y="1089184"/>
            <a:chExt cx="2825116" cy="2289810"/>
          </a:xfrm>
        </p:grpSpPr>
        <p:sp>
          <p:nvSpPr>
            <p:cNvPr id="81" name="Polygon 6">
              <a:extLst>
                <a:ext uri="{FF2B5EF4-FFF2-40B4-BE49-F238E27FC236}">
                  <a16:creationId xmlns:a16="http://schemas.microsoft.com/office/drawing/2014/main" id="{EF80A3B8-96E4-869D-437F-55CAA181D653}"/>
                </a:ext>
              </a:extLst>
            </p:cNvPr>
            <p:cNvSpPr/>
            <p:nvPr/>
          </p:nvSpPr>
          <p:spPr>
            <a:xfrm>
              <a:off x="1428750" y="1238250"/>
              <a:ext cx="1714500" cy="1905000"/>
            </a:xfrm>
            <a:custGeom>
              <a:avLst/>
              <a:gdLst/>
              <a:ahLst/>
              <a:cxnLst/>
              <a:rect l="l" t="t" r="r" b="b"/>
              <a:pathLst>
                <a:path w="1714500" h="1905000">
                  <a:moveTo>
                    <a:pt x="857250" y="0"/>
                  </a:moveTo>
                  <a:lnTo>
                    <a:pt x="1714500" y="476250"/>
                  </a:lnTo>
                  <a:lnTo>
                    <a:pt x="1714500" y="1428750"/>
                  </a:lnTo>
                  <a:lnTo>
                    <a:pt x="857250" y="1905000"/>
                  </a:lnTo>
                  <a:lnTo>
                    <a:pt x="0" y="1428750"/>
                  </a:lnTo>
                  <a:lnTo>
                    <a:pt x="0" y="476250"/>
                  </a:lnTo>
                  <a:close/>
                </a:path>
              </a:pathLst>
            </a:custGeom>
            <a:noFill/>
            <a:ln w="4762">
              <a:solidFill>
                <a:srgbClr val="E0E0E0"/>
              </a:solidFill>
            </a:ln>
          </p:spPr>
        </p:sp>
        <p:sp>
          <p:nvSpPr>
            <p:cNvPr id="82" name="Polygon 7">
              <a:extLst>
                <a:ext uri="{FF2B5EF4-FFF2-40B4-BE49-F238E27FC236}">
                  <a16:creationId xmlns:a16="http://schemas.microsoft.com/office/drawing/2014/main" id="{DE9D3788-7A54-B1B0-6DA0-40841F13A6CB}"/>
                </a:ext>
              </a:extLst>
            </p:cNvPr>
            <p:cNvSpPr/>
            <p:nvPr/>
          </p:nvSpPr>
          <p:spPr>
            <a:xfrm>
              <a:off x="1714500" y="1524000"/>
              <a:ext cx="1143000" cy="1238250"/>
            </a:xfrm>
            <a:custGeom>
              <a:avLst/>
              <a:gdLst/>
              <a:ahLst/>
              <a:cxnLst/>
              <a:rect l="l" t="t" r="r" b="b"/>
              <a:pathLst>
                <a:path w="1143000" h="1238250">
                  <a:moveTo>
                    <a:pt x="571500" y="0"/>
                  </a:moveTo>
                  <a:lnTo>
                    <a:pt x="1143000" y="285750"/>
                  </a:lnTo>
                  <a:lnTo>
                    <a:pt x="1143000" y="952500"/>
                  </a:lnTo>
                  <a:lnTo>
                    <a:pt x="571500" y="1238250"/>
                  </a:lnTo>
                  <a:lnTo>
                    <a:pt x="0" y="95250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 w="2858">
              <a:solidFill>
                <a:srgbClr val="E0E0E0"/>
              </a:solidFill>
            </a:ln>
          </p:spPr>
        </p:sp>
        <p:sp>
          <p:nvSpPr>
            <p:cNvPr id="83" name="Polygon 8">
              <a:extLst>
                <a:ext uri="{FF2B5EF4-FFF2-40B4-BE49-F238E27FC236}">
                  <a16:creationId xmlns:a16="http://schemas.microsoft.com/office/drawing/2014/main" id="{E08310D0-8601-265E-67A6-1BC5AB8FB66F}"/>
                </a:ext>
              </a:extLst>
            </p:cNvPr>
            <p:cNvSpPr/>
            <p:nvPr/>
          </p:nvSpPr>
          <p:spPr>
            <a:xfrm>
              <a:off x="2000250" y="1809750"/>
              <a:ext cx="571500" cy="666750"/>
            </a:xfrm>
            <a:custGeom>
              <a:avLst/>
              <a:gdLst/>
              <a:ahLst/>
              <a:cxnLst/>
              <a:rect l="l" t="t" r="r" b="b"/>
              <a:pathLst>
                <a:path w="571500" h="666750">
                  <a:moveTo>
                    <a:pt x="285750" y="0"/>
                  </a:moveTo>
                  <a:lnTo>
                    <a:pt x="571500" y="142875"/>
                  </a:lnTo>
                  <a:lnTo>
                    <a:pt x="571500" y="523875"/>
                  </a:lnTo>
                  <a:lnTo>
                    <a:pt x="285750" y="666750"/>
                  </a:lnTo>
                  <a:lnTo>
                    <a:pt x="0" y="523875"/>
                  </a:lnTo>
                  <a:lnTo>
                    <a:pt x="0" y="142875"/>
                  </a:lnTo>
                  <a:close/>
                </a:path>
              </a:pathLst>
            </a:custGeom>
            <a:noFill/>
            <a:ln w="2858">
              <a:solidFill>
                <a:srgbClr val="E0E0E0"/>
              </a:solidFill>
            </a:ln>
          </p:spPr>
        </p:sp>
        <p:sp>
          <p:nvSpPr>
            <p:cNvPr id="84" name="Line 9">
              <a:extLst>
                <a:ext uri="{FF2B5EF4-FFF2-40B4-BE49-F238E27FC236}">
                  <a16:creationId xmlns:a16="http://schemas.microsoft.com/office/drawing/2014/main" id="{BB2F9601-2957-121F-8400-6155B2CF88A9}"/>
                </a:ext>
              </a:extLst>
            </p:cNvPr>
            <p:cNvSpPr/>
            <p:nvPr/>
          </p:nvSpPr>
          <p:spPr>
            <a:xfrm>
              <a:off x="2286000" y="123825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2858">
              <a:solidFill>
                <a:srgbClr val="E0E0E0"/>
              </a:solidFill>
            </a:ln>
          </p:spPr>
        </p:sp>
        <p:sp>
          <p:nvSpPr>
            <p:cNvPr id="85" name="Line 10">
              <a:extLst>
                <a:ext uri="{FF2B5EF4-FFF2-40B4-BE49-F238E27FC236}">
                  <a16:creationId xmlns:a16="http://schemas.microsoft.com/office/drawing/2014/main" id="{DEF9590E-3807-3014-8DAB-0D525FFBE2C0}"/>
                </a:ext>
              </a:extLst>
            </p:cNvPr>
            <p:cNvSpPr/>
            <p:nvPr/>
          </p:nvSpPr>
          <p:spPr>
            <a:xfrm>
              <a:off x="1428750" y="1714500"/>
              <a:ext cx="1714500" cy="952500"/>
            </a:xfrm>
            <a:custGeom>
              <a:avLst/>
              <a:gdLst/>
              <a:ahLst/>
              <a:cxnLst/>
              <a:rect l="l" t="t" r="r" b="b"/>
              <a:pathLst>
                <a:path w="1714500" h="952500">
                  <a:moveTo>
                    <a:pt x="0" y="0"/>
                  </a:moveTo>
                  <a:lnTo>
                    <a:pt x="1714500" y="952500"/>
                  </a:lnTo>
                </a:path>
              </a:pathLst>
            </a:custGeom>
            <a:noFill/>
            <a:ln w="2858">
              <a:solidFill>
                <a:srgbClr val="E0E0E0"/>
              </a:solidFill>
            </a:ln>
          </p:spPr>
        </p:sp>
        <p:sp>
          <p:nvSpPr>
            <p:cNvPr id="86" name="Line 11">
              <a:extLst>
                <a:ext uri="{FF2B5EF4-FFF2-40B4-BE49-F238E27FC236}">
                  <a16:creationId xmlns:a16="http://schemas.microsoft.com/office/drawing/2014/main" id="{C2393012-E012-794F-689C-4A761E70D700}"/>
                </a:ext>
              </a:extLst>
            </p:cNvPr>
            <p:cNvSpPr/>
            <p:nvPr/>
          </p:nvSpPr>
          <p:spPr>
            <a:xfrm>
              <a:off x="1428750" y="1714500"/>
              <a:ext cx="1714500" cy="952500"/>
            </a:xfrm>
            <a:custGeom>
              <a:avLst/>
              <a:gdLst/>
              <a:ahLst/>
              <a:cxnLst/>
              <a:rect l="l" t="t" r="r" b="b"/>
              <a:pathLst>
                <a:path w="1714500" h="952500">
                  <a:moveTo>
                    <a:pt x="0" y="952500"/>
                  </a:moveTo>
                  <a:lnTo>
                    <a:pt x="1714500" y="0"/>
                  </a:lnTo>
                </a:path>
              </a:pathLst>
            </a:custGeom>
            <a:noFill/>
            <a:ln w="2858">
              <a:solidFill>
                <a:srgbClr val="E0E0E0"/>
              </a:solidFill>
            </a:ln>
          </p:spPr>
        </p:sp>
        <p:sp>
          <p:nvSpPr>
            <p:cNvPr id="87" name="Polygon 12">
              <a:extLst>
                <a:ext uri="{FF2B5EF4-FFF2-40B4-BE49-F238E27FC236}">
                  <a16:creationId xmlns:a16="http://schemas.microsoft.com/office/drawing/2014/main" id="{C03484B7-6D10-6EBA-F6E3-89297A3D5DDE}"/>
                </a:ext>
              </a:extLst>
            </p:cNvPr>
            <p:cNvSpPr/>
            <p:nvPr/>
          </p:nvSpPr>
          <p:spPr>
            <a:xfrm>
              <a:off x="1571625" y="1381125"/>
              <a:ext cx="1428750" cy="1571625"/>
            </a:xfrm>
            <a:custGeom>
              <a:avLst/>
              <a:gdLst/>
              <a:ahLst/>
              <a:cxnLst/>
              <a:rect l="l" t="t" r="r" b="b"/>
              <a:pathLst>
                <a:path w="1428750" h="1571625">
                  <a:moveTo>
                    <a:pt x="714375" y="0"/>
                  </a:moveTo>
                  <a:lnTo>
                    <a:pt x="1428750" y="476250"/>
                  </a:lnTo>
                  <a:lnTo>
                    <a:pt x="1381125" y="1190625"/>
                  </a:lnTo>
                  <a:lnTo>
                    <a:pt x="714375" y="1571625"/>
                  </a:lnTo>
                  <a:lnTo>
                    <a:pt x="0" y="1047750"/>
                  </a:lnTo>
                  <a:lnTo>
                    <a:pt x="47625" y="381000"/>
                  </a:lnTo>
                  <a:close/>
                </a:path>
              </a:pathLst>
            </a:custGeom>
            <a:solidFill>
              <a:srgbClr val="FFD100">
                <a:alpha val="15000"/>
              </a:srgbClr>
            </a:solidFill>
            <a:ln w="14288">
              <a:solidFill>
                <a:srgbClr val="FFD100"/>
              </a:solidFill>
            </a:ln>
          </p:spPr>
        </p:sp>
        <p:sp>
          <p:nvSpPr>
            <p:cNvPr id="88" name="TextBox 13">
              <a:extLst>
                <a:ext uri="{FF2B5EF4-FFF2-40B4-BE49-F238E27FC236}">
                  <a16:creationId xmlns:a16="http://schemas.microsoft.com/office/drawing/2014/main" id="{F1BBE11B-4762-BA24-4C8F-3D1549FF68CC}"/>
                </a:ext>
              </a:extLst>
            </p:cNvPr>
            <p:cNvSpPr txBox="1"/>
            <p:nvPr/>
          </p:nvSpPr>
          <p:spPr>
            <a:xfrm>
              <a:off x="2080260" y="1089184"/>
              <a:ext cx="411480" cy="137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75" dirty="0">
                  <a:solidFill>
                    <a:srgbClr val="4A7FB5"/>
                  </a:solidFill>
                  <a:latin typeface="Arial"/>
                  <a:ea typeface="Microsoft YaHei"/>
                  <a:cs typeface="Arial"/>
                </a:rPr>
                <a:t>信息架构</a:t>
              </a:r>
            </a:p>
          </p:txBody>
        </p:sp>
        <p:sp>
          <p:nvSpPr>
            <p:cNvPr id="89" name="TextBox 14">
              <a:extLst>
                <a:ext uri="{FF2B5EF4-FFF2-40B4-BE49-F238E27FC236}">
                  <a16:creationId xmlns:a16="http://schemas.microsoft.com/office/drawing/2014/main" id="{FECF1D5F-C404-2C1B-3A05-DEED9615F4D9}"/>
                </a:ext>
              </a:extLst>
            </p:cNvPr>
            <p:cNvSpPr txBox="1"/>
            <p:nvPr/>
          </p:nvSpPr>
          <p:spPr>
            <a:xfrm>
              <a:off x="3248978" y="1670209"/>
              <a:ext cx="411480" cy="137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75" dirty="0">
                  <a:solidFill>
                    <a:srgbClr val="00BCD4"/>
                  </a:solidFill>
                  <a:latin typeface="Arial"/>
                  <a:ea typeface="Microsoft YaHei"/>
                  <a:cs typeface="Arial"/>
                </a:rPr>
                <a:t>动感诗学</a:t>
              </a:r>
            </a:p>
          </p:txBody>
        </p:sp>
        <p:sp>
          <p:nvSpPr>
            <p:cNvPr id="90" name="TextBox 15">
              <a:extLst>
                <a:ext uri="{FF2B5EF4-FFF2-40B4-BE49-F238E27FC236}">
                  <a16:creationId xmlns:a16="http://schemas.microsoft.com/office/drawing/2014/main" id="{67BC2BEA-66F5-16A2-58F6-D9C66E9F6515}"/>
                </a:ext>
              </a:extLst>
            </p:cNvPr>
            <p:cNvSpPr txBox="1"/>
            <p:nvPr/>
          </p:nvSpPr>
          <p:spPr>
            <a:xfrm>
              <a:off x="3248978" y="2670334"/>
              <a:ext cx="411480" cy="137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75" dirty="0">
                  <a:solidFill>
                    <a:srgbClr val="999999"/>
                  </a:solidFill>
                  <a:latin typeface="Arial"/>
                  <a:ea typeface="Microsoft YaHei"/>
                  <a:cs typeface="Arial"/>
                </a:rPr>
                <a:t>极简主义</a:t>
              </a:r>
            </a:p>
          </p:txBody>
        </p:sp>
        <p:sp>
          <p:nvSpPr>
            <p:cNvPr id="91" name="TextBox 16">
              <a:extLst>
                <a:ext uri="{FF2B5EF4-FFF2-40B4-BE49-F238E27FC236}">
                  <a16:creationId xmlns:a16="http://schemas.microsoft.com/office/drawing/2014/main" id="{F18DCA54-00D1-93A7-F268-12F13C750A36}"/>
                </a:ext>
              </a:extLst>
            </p:cNvPr>
            <p:cNvSpPr txBox="1"/>
            <p:nvPr/>
          </p:nvSpPr>
          <p:spPr>
            <a:xfrm>
              <a:off x="2080260" y="3241834"/>
              <a:ext cx="411480" cy="137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75" dirty="0">
                  <a:solidFill>
                    <a:srgbClr val="FF7043"/>
                  </a:solidFill>
                  <a:latin typeface="Arial"/>
                  <a:ea typeface="Microsoft YaHei"/>
                  <a:cs typeface="Arial"/>
                </a:rPr>
                <a:t>实验先锋</a:t>
              </a:r>
            </a:p>
          </p:txBody>
        </p:sp>
        <p:sp>
          <p:nvSpPr>
            <p:cNvPr id="92" name="TextBox 17">
              <a:extLst>
                <a:ext uri="{FF2B5EF4-FFF2-40B4-BE49-F238E27FC236}">
                  <a16:creationId xmlns:a16="http://schemas.microsoft.com/office/drawing/2014/main" id="{7750F11E-DD72-5137-A64C-654E3CE152E3}"/>
                </a:ext>
              </a:extLst>
            </p:cNvPr>
            <p:cNvSpPr txBox="1"/>
            <p:nvPr/>
          </p:nvSpPr>
          <p:spPr>
            <a:xfrm>
              <a:off x="835342" y="2670334"/>
              <a:ext cx="411480" cy="137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675" dirty="0">
                  <a:solidFill>
                    <a:srgbClr val="C4785B"/>
                  </a:solidFill>
                  <a:latin typeface="Arial"/>
                  <a:ea typeface="Microsoft YaHei"/>
                  <a:cs typeface="Arial"/>
                </a:rPr>
                <a:t>东方哲学</a:t>
              </a:r>
            </a:p>
          </p:txBody>
        </p:sp>
        <p:sp>
          <p:nvSpPr>
            <p:cNvPr id="93" name="TextBox 18">
              <a:extLst>
                <a:ext uri="{FF2B5EF4-FFF2-40B4-BE49-F238E27FC236}">
                  <a16:creationId xmlns:a16="http://schemas.microsoft.com/office/drawing/2014/main" id="{07F9C0FA-303F-EE49-6D3D-C93C6FBDDF8D}"/>
                </a:ext>
              </a:extLst>
            </p:cNvPr>
            <p:cNvSpPr txBox="1"/>
            <p:nvPr/>
          </p:nvSpPr>
          <p:spPr>
            <a:xfrm>
              <a:off x="835342" y="1670209"/>
              <a:ext cx="411480" cy="137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675" dirty="0">
                  <a:solidFill>
                    <a:srgbClr val="FFD100"/>
                  </a:solidFill>
                  <a:latin typeface="Arial"/>
                  <a:ea typeface="Microsoft YaHei"/>
                  <a:cs typeface="Arial"/>
                </a:rPr>
                <a:t>品牌原生</a:t>
              </a:r>
            </a:p>
          </p:txBody>
        </p:sp>
        <p:sp>
          <p:nvSpPr>
            <p:cNvPr id="94" name="Ellipse 19">
              <a:extLst>
                <a:ext uri="{FF2B5EF4-FFF2-40B4-BE49-F238E27FC236}">
                  <a16:creationId xmlns:a16="http://schemas.microsoft.com/office/drawing/2014/main" id="{8A9BBA57-8903-2D0A-7BE5-2E5597B6DA09}"/>
                </a:ext>
              </a:extLst>
            </p:cNvPr>
            <p:cNvSpPr/>
            <p:nvPr/>
          </p:nvSpPr>
          <p:spPr>
            <a:xfrm>
              <a:off x="2257425" y="1352550"/>
              <a:ext cx="57150" cy="57150"/>
            </a:xfrm>
            <a:prstGeom prst="ellipse">
              <a:avLst/>
            </a:prstGeom>
            <a:solidFill>
              <a:srgbClr val="4A7FB5"/>
            </a:solidFill>
            <a:ln>
              <a:noFill/>
            </a:ln>
          </p:spPr>
        </p:sp>
        <p:sp>
          <p:nvSpPr>
            <p:cNvPr id="95" name="Ellipse 20">
              <a:extLst>
                <a:ext uri="{FF2B5EF4-FFF2-40B4-BE49-F238E27FC236}">
                  <a16:creationId xmlns:a16="http://schemas.microsoft.com/office/drawing/2014/main" id="{70C7E77E-59F8-3283-A8B3-BA227CDAD3C4}"/>
                </a:ext>
              </a:extLst>
            </p:cNvPr>
            <p:cNvSpPr/>
            <p:nvPr/>
          </p:nvSpPr>
          <p:spPr>
            <a:xfrm>
              <a:off x="2971800" y="1828800"/>
              <a:ext cx="57150" cy="57150"/>
            </a:xfrm>
            <a:prstGeom prst="ellipse">
              <a:avLst/>
            </a:prstGeom>
            <a:solidFill>
              <a:srgbClr val="00BCD4"/>
            </a:solidFill>
            <a:ln>
              <a:noFill/>
            </a:ln>
          </p:spPr>
        </p:sp>
        <p:sp>
          <p:nvSpPr>
            <p:cNvPr id="96" name="Ellipse 21">
              <a:extLst>
                <a:ext uri="{FF2B5EF4-FFF2-40B4-BE49-F238E27FC236}">
                  <a16:creationId xmlns:a16="http://schemas.microsoft.com/office/drawing/2014/main" id="{8BE767D5-2A28-19C3-8D17-2AE140EAD443}"/>
                </a:ext>
              </a:extLst>
            </p:cNvPr>
            <p:cNvSpPr/>
            <p:nvPr/>
          </p:nvSpPr>
          <p:spPr>
            <a:xfrm>
              <a:off x="2924175" y="2543175"/>
              <a:ext cx="57150" cy="57150"/>
            </a:xfrm>
            <a:prstGeom prst="ellipse">
              <a:avLst/>
            </a:prstGeom>
            <a:solidFill>
              <a:srgbClr val="999999"/>
            </a:solidFill>
            <a:ln>
              <a:noFill/>
            </a:ln>
          </p:spPr>
        </p:sp>
        <p:sp>
          <p:nvSpPr>
            <p:cNvPr id="97" name="Ellipse 22">
              <a:extLst>
                <a:ext uri="{FF2B5EF4-FFF2-40B4-BE49-F238E27FC236}">
                  <a16:creationId xmlns:a16="http://schemas.microsoft.com/office/drawing/2014/main" id="{7935F7EB-03D5-B693-8C76-CD2DEF3B64DB}"/>
                </a:ext>
              </a:extLst>
            </p:cNvPr>
            <p:cNvSpPr/>
            <p:nvPr/>
          </p:nvSpPr>
          <p:spPr>
            <a:xfrm>
              <a:off x="2257425" y="2924175"/>
              <a:ext cx="57150" cy="57150"/>
            </a:xfrm>
            <a:prstGeom prst="ellipse">
              <a:avLst/>
            </a:prstGeom>
            <a:solidFill>
              <a:srgbClr val="FF7043"/>
            </a:solidFill>
            <a:ln>
              <a:noFill/>
            </a:ln>
          </p:spPr>
        </p:sp>
        <p:sp>
          <p:nvSpPr>
            <p:cNvPr id="98" name="Ellipse 23">
              <a:extLst>
                <a:ext uri="{FF2B5EF4-FFF2-40B4-BE49-F238E27FC236}">
                  <a16:creationId xmlns:a16="http://schemas.microsoft.com/office/drawing/2014/main" id="{A3E0F0E5-B127-28B1-6650-82CC961DF485}"/>
                </a:ext>
              </a:extLst>
            </p:cNvPr>
            <p:cNvSpPr/>
            <p:nvPr/>
          </p:nvSpPr>
          <p:spPr>
            <a:xfrm>
              <a:off x="1543050" y="2400300"/>
              <a:ext cx="57150" cy="57150"/>
            </a:xfrm>
            <a:prstGeom prst="ellipse">
              <a:avLst/>
            </a:prstGeom>
            <a:solidFill>
              <a:srgbClr val="C4785B"/>
            </a:solidFill>
            <a:ln>
              <a:noFill/>
            </a:ln>
          </p:spPr>
        </p:sp>
        <p:sp>
          <p:nvSpPr>
            <p:cNvPr id="99" name="Ellipse 24">
              <a:extLst>
                <a:ext uri="{FF2B5EF4-FFF2-40B4-BE49-F238E27FC236}">
                  <a16:creationId xmlns:a16="http://schemas.microsoft.com/office/drawing/2014/main" id="{16EDEB6F-A27F-6E69-CF9B-A8E2804495DF}"/>
                </a:ext>
              </a:extLst>
            </p:cNvPr>
            <p:cNvSpPr/>
            <p:nvPr/>
          </p:nvSpPr>
          <p:spPr>
            <a:xfrm>
              <a:off x="1590675" y="1733550"/>
              <a:ext cx="57150" cy="57150"/>
            </a:xfrm>
            <a:prstGeom prst="ellipse">
              <a:avLst/>
            </a:prstGeom>
            <a:solidFill>
              <a:srgbClr val="FFD100"/>
            </a:solidFill>
            <a:ln>
              <a:noFill/>
            </a:ln>
          </p:spPr>
        </p:sp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2143</Words>
  <Application>Microsoft Macintosh PowerPoint</Application>
  <PresentationFormat>宽屏</PresentationFormat>
  <Paragraphs>525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Arial</vt:lpstr>
      <vt:lpstr>Calibri</vt:lpstr>
      <vt:lpstr>Consolas</vt:lpstr>
      <vt:lpstr>Georgia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木先生iPPT</cp:lastModifiedBy>
  <cp:revision>8</cp:revision>
  <dcterms:created xsi:type="dcterms:W3CDTF">2013-01-27T09:14:16Z</dcterms:created>
  <dcterms:modified xsi:type="dcterms:W3CDTF">2026-06-26T06:34:36Z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">
    <vt:lpwstr>ppt-design-philosophies_20260423_134732.pptx</vt:lpwstr>
  </property>
  <property fmtid="{D5CDD505-2E9C-101B-9397-08002B2CF9AE}" pid="3" name="o">
    <vt:lpwstr>ORG_INFO</vt:lpwstr>
  </property>
  <property fmtid="{D5CDD505-2E9C-101B-9397-08002B2CF9AE}" pid="4" name="d">
    <vt:lpwstr>XM</vt:lpwstr>
  </property>
  <property fmtid="{D5CDD505-2E9C-101B-9397-08002B2CF9AE}" pid="5" name="i">
    <vt:lpwstr>1</vt:lpwstr>
  </property>
  <property fmtid="{D5CDD505-2E9C-101B-9397-08002B2CF9AE}" pid="6" name="s">
    <vt:lpwstr>12d8b461b3227e17a4a943ab2b63e7d209718d20</vt:lpwstr>
  </property>
</Properties>
</file>